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2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306" r:id="rId5"/>
    <p:sldId id="307" r:id="rId6"/>
    <p:sldId id="308" r:id="rId7"/>
    <p:sldId id="314" r:id="rId8"/>
    <p:sldId id="316" r:id="rId9"/>
    <p:sldId id="313" r:id="rId10"/>
    <p:sldId id="318" r:id="rId11"/>
    <p:sldId id="319" r:id="rId12"/>
    <p:sldId id="321" r:id="rId13"/>
    <p:sldId id="320" r:id="rId14"/>
    <p:sldId id="322" r:id="rId15"/>
    <p:sldId id="264" r:id="rId16"/>
    <p:sldId id="278" r:id="rId17"/>
    <p:sldId id="288" r:id="rId18"/>
    <p:sldId id="279" r:id="rId19"/>
    <p:sldId id="280" r:id="rId20"/>
    <p:sldId id="282" r:id="rId21"/>
    <p:sldId id="283" r:id="rId22"/>
    <p:sldId id="281" r:id="rId23"/>
    <p:sldId id="284" r:id="rId24"/>
    <p:sldId id="289" r:id="rId25"/>
    <p:sldId id="297" r:id="rId26"/>
    <p:sldId id="290" r:id="rId27"/>
    <p:sldId id="291" r:id="rId28"/>
    <p:sldId id="292" r:id="rId29"/>
    <p:sldId id="293" r:id="rId30"/>
    <p:sldId id="298" r:id="rId31"/>
    <p:sldId id="294" r:id="rId32"/>
    <p:sldId id="295" r:id="rId33"/>
    <p:sldId id="296" r:id="rId34"/>
    <p:sldId id="299" r:id="rId35"/>
    <p:sldId id="300" r:id="rId36"/>
    <p:sldId id="302" r:id="rId37"/>
    <p:sldId id="303" r:id="rId38"/>
    <p:sldId id="315" r:id="rId39"/>
    <p:sldId id="285" r:id="rId40"/>
  </p:sldIdLst>
  <p:sldSz cx="12192000" cy="6858000"/>
  <p:notesSz cx="7086600" cy="90249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1948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6"/>
    </p:cViewPr>
  </p:sorterViewPr>
  <p:notesViewPr>
    <p:cSldViewPr snapToGrid="0">
      <p:cViewPr varScale="1">
        <p:scale>
          <a:sx n="54" d="100"/>
          <a:sy n="54" d="100"/>
        </p:scale>
        <p:origin x="2580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528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568626" y="117230"/>
            <a:ext cx="3070860" cy="4528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D325C-C7A4-4F81-A018-3F7D13EBEB8B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2125"/>
            <a:ext cx="3070860" cy="4528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478341"/>
            <a:ext cx="3070860" cy="4528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22996-0A5F-4F99-BBC0-F2E614C72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311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528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528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88C2D-22C3-49F8-9D5A-D682B730008B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1128713"/>
            <a:ext cx="5413375" cy="3044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343252"/>
            <a:ext cx="5669280" cy="35535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2125"/>
            <a:ext cx="3070860" cy="4528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572125"/>
            <a:ext cx="3070860" cy="4528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6D70F-E7C3-42FB-97F9-80167B488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614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D70F-E7C3-42FB-97F9-80167B4888BE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27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D70F-E7C3-42FB-97F9-80167B4888BE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61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D70F-E7C3-42FB-97F9-80167B4888BE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41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Low-attenuation : </a:t>
            </a:r>
            <a:r>
              <a:rPr lang="en-ID" dirty="0" err="1"/>
              <a:t>redaman</a:t>
            </a:r>
            <a:r>
              <a:rPr lang="en-ID" dirty="0"/>
              <a:t> </a:t>
            </a:r>
            <a:r>
              <a:rPr lang="en-ID" dirty="0" err="1"/>
              <a:t>rendah</a:t>
            </a:r>
            <a:endParaRPr lang="en-ID" dirty="0"/>
          </a:p>
          <a:p>
            <a:r>
              <a:rPr lang="en-ID" dirty="0"/>
              <a:t>Higher attenuation : </a:t>
            </a:r>
            <a:r>
              <a:rPr lang="en-ID" dirty="0" err="1"/>
              <a:t>redaman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tinggi</a:t>
            </a:r>
            <a:endParaRPr lang="en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6D70F-E7C3-42FB-97F9-80167B4888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6D70F-E7C3-42FB-97F9-80167B4888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58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D70F-E7C3-42FB-97F9-80167B4888BE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36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6D70F-E7C3-42FB-97F9-80167B4888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85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err="1"/>
              <a:t>Hyperattenuation</a:t>
            </a:r>
            <a:r>
              <a:rPr lang="en-ID" dirty="0"/>
              <a:t> areas : area </a:t>
            </a:r>
            <a:r>
              <a:rPr lang="en-ID" dirty="0" err="1"/>
              <a:t>hiperinuasi</a:t>
            </a:r>
            <a:endParaRPr lang="en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6D70F-E7C3-42FB-97F9-80167B4888B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9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2332716-76FA-48CC-871E-877BC5FD286E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20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7616-49A2-4B1F-ADB7-89581F2E1862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EFA8-176B-4600-B0C8-B0064D9DEED2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71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A8BF-5F5F-4D31-A81D-D944407653A0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1955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C854-4A66-4DC4-83DF-147397EE0D0F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2538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462C-2808-4B00-8284-97790140CBF4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17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D245-AC1D-491B-A29A-A3EEABC4DCCB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196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F621-1CDB-45F1-80EC-822FF872E152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02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5D7B-FA4C-4736-BBCC-9553F34BC6A2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7261-BD0A-4DF6-8B19-D2538C53ADEC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6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A8CD-F464-47E2-8143-5E93C6306238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5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2FA1-6B79-4D5B-8901-FA720231074F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46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DD4D-EE4F-4C19-A8B7-620D6B986B76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7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C7CC-EB6E-4775-B470-FC2891D46892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5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EEA8-72DA-4F48-9303-30D696998E62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54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1301-5B92-49FC-80EE-8A150F180B37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7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C4F8-6118-42CC-A469-340D23010C6E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FC854-4A66-4DC4-83DF-147397EE0D0F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122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171" y="744647"/>
            <a:ext cx="8825658" cy="5368705"/>
          </a:xfrm>
        </p:spPr>
        <p:txBody>
          <a:bodyPr>
            <a:normAutofit/>
          </a:bodyPr>
          <a:lstStyle/>
          <a:p>
            <a:pPr algn="ctr"/>
            <a:r>
              <a:rPr lang="en-ID" sz="2800" b="1" dirty="0">
                <a:solidFill>
                  <a:schemeClr val="tx1"/>
                </a:solidFill>
              </a:rPr>
              <a:t>Journal </a:t>
            </a:r>
            <a:r>
              <a:rPr lang="en-ID" sz="2800" b="1" dirty="0" err="1">
                <a:solidFill>
                  <a:schemeClr val="tx1"/>
                </a:solidFill>
              </a:rPr>
              <a:t>RevIEW</a:t>
            </a:r>
            <a:br>
              <a:rPr lang="en-ID" sz="2800" dirty="0">
                <a:solidFill>
                  <a:schemeClr val="tx1"/>
                </a:solidFill>
              </a:rPr>
            </a:br>
            <a:br>
              <a:rPr lang="en-ID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FUNGAL SINUSITIS</a:t>
            </a:r>
            <a:br>
              <a:rPr lang="en-ID" sz="2800" b="1" dirty="0">
                <a:solidFill>
                  <a:schemeClr val="tx1"/>
                </a:solidFill>
              </a:rPr>
            </a:br>
            <a:r>
              <a:rPr lang="en-ID" sz="1200" dirty="0" err="1"/>
              <a:t>Eytan</a:t>
            </a:r>
            <a:r>
              <a:rPr lang="en-ID" sz="1200" dirty="0"/>
              <a:t> Raz, MD, William Win, MD, Mari Hagiwara, MD, Yvonne W. Lui, MD,</a:t>
            </a:r>
            <a:br>
              <a:rPr lang="en-ID" sz="1200" dirty="0"/>
            </a:br>
            <a:r>
              <a:rPr lang="en-ID" sz="1200" dirty="0"/>
              <a:t>Benjamin Cohen, MD, Girish M. </a:t>
            </a:r>
            <a:r>
              <a:rPr lang="en-ID" sz="1200" dirty="0" err="1"/>
              <a:t>Fatterpekar</a:t>
            </a:r>
            <a:r>
              <a:rPr lang="en-ID" sz="1200" dirty="0"/>
              <a:t>, MD,  neuroimaging clin n am, 2015</a:t>
            </a:r>
            <a:br>
              <a:rPr lang="en-ID" sz="2800" b="1" dirty="0">
                <a:solidFill>
                  <a:schemeClr val="tx1"/>
                </a:solidFill>
              </a:rPr>
            </a:br>
            <a:br>
              <a:rPr lang="en-ID" sz="2200" b="1" dirty="0">
                <a:solidFill>
                  <a:schemeClr val="tx1"/>
                </a:solidFill>
              </a:rPr>
            </a:br>
            <a:r>
              <a:rPr lang="en-ID" sz="2200" dirty="0">
                <a:solidFill>
                  <a:srgbClr val="FFC000"/>
                </a:solidFill>
              </a:rPr>
              <a:t>Oleh :</a:t>
            </a:r>
            <a:br>
              <a:rPr lang="en-ID" sz="2200" dirty="0">
                <a:solidFill>
                  <a:srgbClr val="FFC000"/>
                </a:solidFill>
              </a:rPr>
            </a:br>
            <a:r>
              <a:rPr lang="en-ID" sz="2200" b="1" dirty="0" err="1">
                <a:solidFill>
                  <a:srgbClr val="FFC000"/>
                </a:solidFill>
              </a:rPr>
              <a:t>ivan</a:t>
            </a:r>
            <a:r>
              <a:rPr lang="en-ID" sz="2200" b="1" dirty="0">
                <a:solidFill>
                  <a:srgbClr val="FFC000"/>
                </a:solidFill>
              </a:rPr>
              <a:t> </a:t>
            </a:r>
            <a:r>
              <a:rPr lang="en-ID" sz="2200" b="1" dirty="0" err="1">
                <a:solidFill>
                  <a:srgbClr val="FFC000"/>
                </a:solidFill>
              </a:rPr>
              <a:t>ferdion</a:t>
            </a:r>
            <a:br>
              <a:rPr lang="en-ID" sz="2200" dirty="0">
                <a:solidFill>
                  <a:srgbClr val="FFC000"/>
                </a:solidFill>
              </a:rPr>
            </a:br>
            <a:br>
              <a:rPr lang="en-ID" sz="2200" dirty="0">
                <a:solidFill>
                  <a:srgbClr val="FFC000"/>
                </a:solidFill>
              </a:rPr>
            </a:br>
            <a:r>
              <a:rPr lang="en-ID" sz="2200" dirty="0" err="1">
                <a:solidFill>
                  <a:srgbClr val="FFC000"/>
                </a:solidFill>
              </a:rPr>
              <a:t>Pembimbing</a:t>
            </a:r>
            <a:r>
              <a:rPr lang="en-ID" sz="2200" dirty="0">
                <a:solidFill>
                  <a:srgbClr val="FFC000"/>
                </a:solidFill>
              </a:rPr>
              <a:t>:</a:t>
            </a:r>
            <a:br>
              <a:rPr lang="en-ID" sz="2200" dirty="0">
                <a:solidFill>
                  <a:srgbClr val="FFC000"/>
                </a:solidFill>
              </a:rPr>
            </a:br>
            <a:r>
              <a:rPr lang="en-ID" sz="2200" dirty="0">
                <a:solidFill>
                  <a:srgbClr val="FFC000"/>
                </a:solidFill>
              </a:rPr>
              <a:t>DR. </a:t>
            </a:r>
            <a:r>
              <a:rPr lang="en-ID" sz="2200" dirty="0" err="1">
                <a:solidFill>
                  <a:srgbClr val="FFC000"/>
                </a:solidFill>
              </a:rPr>
              <a:t>Rachmi</a:t>
            </a:r>
            <a:r>
              <a:rPr lang="en-ID" sz="2200" dirty="0">
                <a:solidFill>
                  <a:srgbClr val="FFC000"/>
                </a:solidFill>
              </a:rPr>
              <a:t> </a:t>
            </a:r>
            <a:r>
              <a:rPr lang="en-ID" sz="2200" dirty="0" err="1">
                <a:solidFill>
                  <a:srgbClr val="FFC000"/>
                </a:solidFill>
              </a:rPr>
              <a:t>Fauziah</a:t>
            </a:r>
            <a:r>
              <a:rPr lang="en-ID" sz="2200" dirty="0">
                <a:solidFill>
                  <a:srgbClr val="FFC000"/>
                </a:solidFill>
              </a:rPr>
              <a:t> </a:t>
            </a:r>
            <a:r>
              <a:rPr lang="en-ID" sz="2200" dirty="0" err="1">
                <a:solidFill>
                  <a:srgbClr val="FFC000"/>
                </a:solidFill>
              </a:rPr>
              <a:t>Rahayu</a:t>
            </a:r>
            <a:r>
              <a:rPr lang="en-ID" sz="2200" dirty="0">
                <a:solidFill>
                  <a:srgbClr val="FFC000"/>
                </a:solidFill>
              </a:rPr>
              <a:t> </a:t>
            </a:r>
            <a:r>
              <a:rPr lang="en-ID" sz="2200" dirty="0" err="1">
                <a:solidFill>
                  <a:srgbClr val="FFC000"/>
                </a:solidFill>
              </a:rPr>
              <a:t>Sp.Rad</a:t>
            </a:r>
            <a:r>
              <a:rPr lang="en-ID" sz="2200" dirty="0">
                <a:solidFill>
                  <a:srgbClr val="FFC000"/>
                </a:solidFill>
              </a:rPr>
              <a:t> ( K )</a:t>
            </a:r>
            <a:br>
              <a:rPr lang="en-ID" sz="2800" dirty="0">
                <a:solidFill>
                  <a:schemeClr val="tx1"/>
                </a:solidFill>
              </a:rPr>
            </a:br>
            <a:r>
              <a:rPr lang="en-ID" sz="2400" b="1" dirty="0">
                <a:solidFill>
                  <a:schemeClr val="tx1"/>
                </a:solidFill>
              </a:rPr>
              <a:t>KSM </a:t>
            </a:r>
            <a:r>
              <a:rPr lang="en-ID" sz="2400" b="1" dirty="0" err="1"/>
              <a:t>radiologi</a:t>
            </a:r>
            <a:br>
              <a:rPr lang="en-ID" sz="2400" b="1" dirty="0">
                <a:solidFill>
                  <a:schemeClr val="tx1"/>
                </a:solidFill>
              </a:rPr>
            </a:br>
            <a:r>
              <a:rPr lang="en-ID" sz="2400" b="1" dirty="0">
                <a:solidFill>
                  <a:schemeClr val="tx1"/>
                </a:solidFill>
              </a:rPr>
              <a:t>FK </a:t>
            </a:r>
            <a:r>
              <a:rPr lang="en-ID" sz="2400" b="1" dirty="0" err="1">
                <a:solidFill>
                  <a:schemeClr val="tx1"/>
                </a:solidFill>
              </a:rPr>
              <a:t>Universitas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Sebelas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Maret</a:t>
            </a:r>
            <a:r>
              <a:rPr lang="en-ID" sz="2400" b="1" dirty="0">
                <a:solidFill>
                  <a:schemeClr val="tx1"/>
                </a:solidFill>
              </a:rPr>
              <a:t>/RSUD </a:t>
            </a:r>
            <a:r>
              <a:rPr lang="en-ID" sz="2400" b="1" dirty="0" err="1">
                <a:solidFill>
                  <a:schemeClr val="tx1"/>
                </a:solidFill>
              </a:rPr>
              <a:t>Dr.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Moewardi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br>
              <a:rPr lang="en-ID" sz="2400" b="1" dirty="0">
                <a:solidFill>
                  <a:schemeClr val="tx1"/>
                </a:solidFill>
              </a:rPr>
            </a:br>
            <a:r>
              <a:rPr lang="en-ID" sz="2400" b="1" dirty="0">
                <a:solidFill>
                  <a:schemeClr val="tx1"/>
                </a:solidFill>
              </a:rPr>
              <a:t>Surakarta</a:t>
            </a:r>
            <a:br>
              <a:rPr lang="en-ID" sz="2400" b="1" dirty="0">
                <a:solidFill>
                  <a:schemeClr val="tx1"/>
                </a:solidFill>
              </a:rPr>
            </a:br>
            <a:r>
              <a:rPr lang="en-ID" sz="2400" b="1" dirty="0">
                <a:solidFill>
                  <a:schemeClr val="tx1"/>
                </a:solidFill>
              </a:rPr>
              <a:t>2019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logo-uns-em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382" y="409177"/>
            <a:ext cx="1255981" cy="116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 descr="LOGO_RSUD BA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41414" y="409177"/>
            <a:ext cx="1187204" cy="116233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2821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AF9E2-DD40-4B55-AFA9-8334B44A8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CFC89D-B32B-4129-B3FF-C828FA362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757" y="1198417"/>
            <a:ext cx="3984894" cy="3969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3A4A05-9C95-40CC-8DC9-7DC484F75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731" y="1198417"/>
            <a:ext cx="3984894" cy="39693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72D32E-B627-4635-BB74-03837348D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" y="1198417"/>
            <a:ext cx="3984894" cy="39693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864C55-1E18-420E-9F61-177A885AA4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8919" y="6464013"/>
            <a:ext cx="181066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20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3EA5E2-0765-44A9-9499-30F0515DC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4A2056-18A2-450C-B13E-530769BEB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4" y="0"/>
            <a:ext cx="508461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1005CC-5617-4421-AB1F-104896B26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815" y="0"/>
            <a:ext cx="3768185" cy="3241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5B7AF4-D62E-4637-A2A1-7408180F7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077" y="0"/>
            <a:ext cx="3758426" cy="32419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A0BACD-0122-4747-97D9-9E85F6719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572256">
            <a:off x="10579387" y="2317812"/>
            <a:ext cx="518205" cy="3292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D94137-59C8-4EC8-8EE1-C4F941520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3829" y="6422073"/>
            <a:ext cx="2158171" cy="4938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A72CDE-318C-4A4C-8CE0-EC67D56EC9E2}"/>
              </a:ext>
            </a:extLst>
          </p:cNvPr>
          <p:cNvSpPr/>
          <p:nvPr/>
        </p:nvSpPr>
        <p:spPr>
          <a:xfrm>
            <a:off x="8626502" y="3415638"/>
            <a:ext cx="3565497" cy="1549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dirty="0"/>
              <a:t>Gambar 2 </a:t>
            </a:r>
            <a:r>
              <a:rPr lang="en-ID" dirty="0" err="1"/>
              <a:t>tampak</a:t>
            </a:r>
            <a:r>
              <a:rPr lang="en-ID" dirty="0"/>
              <a:t> </a:t>
            </a:r>
            <a:r>
              <a:rPr lang="en-ID" dirty="0" err="1"/>
              <a:t>konka</a:t>
            </a:r>
            <a:r>
              <a:rPr lang="en-ID" dirty="0"/>
              <a:t> bullosa </a:t>
            </a:r>
            <a:r>
              <a:rPr lang="en-ID" dirty="0" err="1"/>
              <a:t>konka</a:t>
            </a:r>
            <a:r>
              <a:rPr lang="en-ID" dirty="0"/>
              <a:t> media</a:t>
            </a:r>
          </a:p>
          <a:p>
            <a:r>
              <a:rPr lang="en-ID" dirty="0"/>
              <a:t>Gambar 3.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haller</a:t>
            </a:r>
            <a:r>
              <a:rPr lang="en-ID" dirty="0"/>
              <a:t> cell pada cavum nasi</a:t>
            </a:r>
          </a:p>
          <a:p>
            <a:endParaRPr lang="en-ID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0DABCA-3B17-4E68-A8B7-D025F22E4B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8076" y="3253887"/>
            <a:ext cx="3758425" cy="3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06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B59771-497B-44DF-9FEC-6F052320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51F519-B42C-49DA-82D2-DF71F3D8B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36" y="785118"/>
            <a:ext cx="4464775" cy="4077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171CD8-278E-4E93-AD13-F3C0CE0E0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693" y="-9008"/>
            <a:ext cx="3309886" cy="33524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B12C60-80FF-409E-B42E-71A5CD304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3693" y="3429000"/>
            <a:ext cx="3309885" cy="3352457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EFDC8379-C245-4D10-A947-D8E608C2A0E0}"/>
              </a:ext>
            </a:extLst>
          </p:cNvPr>
          <p:cNvSpPr/>
          <p:nvPr/>
        </p:nvSpPr>
        <p:spPr>
          <a:xfrm rot="20220918">
            <a:off x="8368147" y="1686871"/>
            <a:ext cx="512619" cy="1939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FFFF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3A4E07-5F62-4212-B266-7AB5E0A42E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0625" y="4987293"/>
            <a:ext cx="518205" cy="3292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84FCF7-F613-4BD3-9CE6-213B23EA7F8B}"/>
              </a:ext>
            </a:extLst>
          </p:cNvPr>
          <p:cNvSpPr/>
          <p:nvPr/>
        </p:nvSpPr>
        <p:spPr>
          <a:xfrm>
            <a:off x="9978734" y="6511637"/>
            <a:ext cx="2137352" cy="255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Daniel J , 2015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6C2102-5C0B-489A-95C1-3EBF2DBFA69B}"/>
              </a:ext>
            </a:extLst>
          </p:cNvPr>
          <p:cNvSpPr/>
          <p:nvPr/>
        </p:nvSpPr>
        <p:spPr>
          <a:xfrm>
            <a:off x="1245704" y="6149009"/>
            <a:ext cx="3787107" cy="618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dirty="0"/>
              <a:t>Gambar 1.Pada </a:t>
            </a:r>
            <a:r>
              <a:rPr lang="en-ID" dirty="0" err="1"/>
              <a:t>panah</a:t>
            </a:r>
            <a:r>
              <a:rPr lang="en-ID" dirty="0"/>
              <a:t> </a:t>
            </a:r>
            <a:r>
              <a:rPr lang="en-ID" dirty="0" err="1"/>
              <a:t>tampak</a:t>
            </a:r>
            <a:r>
              <a:rPr lang="en-ID" dirty="0"/>
              <a:t> </a:t>
            </a:r>
            <a:r>
              <a:rPr lang="en-ID" dirty="0" err="1"/>
              <a:t>polip</a:t>
            </a:r>
            <a:r>
              <a:rPr lang="en-ID" dirty="0"/>
              <a:t> </a:t>
            </a:r>
            <a:r>
              <a:rPr lang="en-ID" dirty="0" err="1"/>
              <a:t>pda</a:t>
            </a:r>
            <a:r>
              <a:rPr lang="en-ID" dirty="0"/>
              <a:t> </a:t>
            </a:r>
            <a:r>
              <a:rPr lang="en-ID" dirty="0" err="1"/>
              <a:t>konka</a:t>
            </a:r>
            <a:r>
              <a:rPr lang="en-ID" dirty="0"/>
              <a:t> media </a:t>
            </a:r>
          </a:p>
        </p:txBody>
      </p:sp>
    </p:spTree>
    <p:extLst>
      <p:ext uri="{BB962C8B-B14F-4D97-AF65-F5344CB8AC3E}">
        <p14:creationId xmlns:p14="http://schemas.microsoft.com/office/powerpoint/2010/main" val="3337724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B06BE-29DA-475C-863B-3757CCF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CF1119-F541-4968-BCA9-D9AACEAF3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81" y="166235"/>
            <a:ext cx="6156790" cy="6082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C9B04A-357D-4A98-B91D-1346EF42B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346" y="166236"/>
            <a:ext cx="3394364" cy="2850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20BCF2-218A-4705-B388-C2809CE20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346" y="3297400"/>
            <a:ext cx="3394364" cy="33943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1AEDF5-0ED2-4D09-B167-280F9400A7C2}"/>
              </a:ext>
            </a:extLst>
          </p:cNvPr>
          <p:cNvSpPr/>
          <p:nvPr/>
        </p:nvSpPr>
        <p:spPr>
          <a:xfrm>
            <a:off x="9822873" y="6442364"/>
            <a:ext cx="2092036" cy="24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/>
              <a:t>Gailard</a:t>
            </a:r>
            <a:r>
              <a:rPr lang="en-ID" dirty="0"/>
              <a:t> et al, 2017</a:t>
            </a:r>
          </a:p>
        </p:txBody>
      </p:sp>
    </p:spTree>
    <p:extLst>
      <p:ext uri="{BB962C8B-B14F-4D97-AF65-F5344CB8AC3E}">
        <p14:creationId xmlns:p14="http://schemas.microsoft.com/office/powerpoint/2010/main" val="612679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AF4F29-BBF1-4B6B-AC73-CFAE17423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E00B69-F925-462E-A8E8-E1AA3901F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343" y="0"/>
            <a:ext cx="4245904" cy="5347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40C634-0B76-4797-926E-7E1B94FA6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4108"/>
            <a:ext cx="5015345" cy="501534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C5A5DB7-42BA-48DF-80D7-C43AA6649409}"/>
              </a:ext>
            </a:extLst>
          </p:cNvPr>
          <p:cNvSpPr/>
          <p:nvPr/>
        </p:nvSpPr>
        <p:spPr>
          <a:xfrm>
            <a:off x="831273" y="498764"/>
            <a:ext cx="5264727" cy="872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600" b="1" dirty="0">
                <a:solidFill>
                  <a:srgbClr val="FFFF00"/>
                </a:solidFill>
              </a:rPr>
              <a:t>KISTA RESTENSI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24F6E43-C7C1-40C7-9BF3-5A343ABFEED9}"/>
              </a:ext>
            </a:extLst>
          </p:cNvPr>
          <p:cNvSpPr/>
          <p:nvPr/>
        </p:nvSpPr>
        <p:spPr>
          <a:xfrm rot="20033366">
            <a:off x="1219200" y="5153892"/>
            <a:ext cx="457200" cy="193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4F3731-43F9-4373-80FB-5D409DA5446C}"/>
              </a:ext>
            </a:extLst>
          </p:cNvPr>
          <p:cNvSpPr/>
          <p:nvPr/>
        </p:nvSpPr>
        <p:spPr>
          <a:xfrm>
            <a:off x="9587345" y="6400800"/>
            <a:ext cx="2022764" cy="318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/>
              <a:t>Claasen</a:t>
            </a:r>
            <a:r>
              <a:rPr lang="en-ID" dirty="0"/>
              <a:t>, 2016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6B0F67-E2CA-4A1C-94FB-3393765F6F01}"/>
              </a:ext>
            </a:extLst>
          </p:cNvPr>
          <p:cNvSpPr/>
          <p:nvPr/>
        </p:nvSpPr>
        <p:spPr>
          <a:xfrm>
            <a:off x="7460974" y="5552661"/>
            <a:ext cx="4370273" cy="695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600" dirty="0"/>
              <a:t>Gambar A. Pada sinus </a:t>
            </a:r>
            <a:r>
              <a:rPr lang="en-ID" sz="1600" dirty="0" err="1"/>
              <a:t>maksilaris</a:t>
            </a:r>
            <a:r>
              <a:rPr lang="en-ID" sz="1600" dirty="0"/>
              <a:t> </a:t>
            </a:r>
            <a:r>
              <a:rPr lang="en-ID" sz="1600" dirty="0" err="1"/>
              <a:t>kanan</a:t>
            </a:r>
            <a:r>
              <a:rPr lang="en-ID" sz="1600" dirty="0"/>
              <a:t> </a:t>
            </a:r>
            <a:r>
              <a:rPr lang="en-ID" sz="1600" dirty="0" err="1"/>
              <a:t>tampak</a:t>
            </a:r>
            <a:r>
              <a:rPr lang="en-ID" sz="1600" dirty="0"/>
              <a:t> </a:t>
            </a:r>
            <a:r>
              <a:rPr lang="en-ID" sz="1600" dirty="0" err="1"/>
              <a:t>kista</a:t>
            </a:r>
            <a:r>
              <a:rPr lang="en-ID" sz="1600" dirty="0"/>
              <a:t> </a:t>
            </a:r>
            <a:r>
              <a:rPr lang="en-ID" sz="1600" dirty="0" err="1"/>
              <a:t>retensi</a:t>
            </a:r>
            <a:r>
              <a:rPr lang="en-ID" sz="1600" dirty="0"/>
              <a:t> pada </a:t>
            </a:r>
            <a:r>
              <a:rPr lang="en-ID" sz="1600" dirty="0" err="1"/>
              <a:t>foto</a:t>
            </a:r>
            <a:r>
              <a:rPr lang="en-ID" sz="1600" dirty="0"/>
              <a:t> CT Scan </a:t>
            </a:r>
            <a:r>
              <a:rPr lang="en-ID" sz="1600" dirty="0" err="1"/>
              <a:t>potongan</a:t>
            </a:r>
            <a:r>
              <a:rPr lang="en-ID" sz="1600" dirty="0"/>
              <a:t> coronal</a:t>
            </a:r>
          </a:p>
        </p:txBody>
      </p:sp>
    </p:spTree>
    <p:extLst>
      <p:ext uri="{BB962C8B-B14F-4D97-AF65-F5344CB8AC3E}">
        <p14:creationId xmlns:p14="http://schemas.microsoft.com/office/powerpoint/2010/main" val="3898866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29845" y="284091"/>
            <a:ext cx="912487" cy="690635"/>
          </a:xfrm>
        </p:spPr>
        <p:txBody>
          <a:bodyPr/>
          <a:lstStyle/>
          <a:p>
            <a:fld id="{D57F1E4F-1CFF-5643-939E-217C01CDF565}" type="slidenum">
              <a:rPr lang="en-US" sz="1400" smtClean="0"/>
              <a:pPr/>
              <a:t>15</a:t>
            </a:fld>
            <a:endParaRPr lang="en-US" sz="14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D6DA9F5-C7AA-40CB-834F-79BCF5DD5028}"/>
              </a:ext>
            </a:extLst>
          </p:cNvPr>
          <p:cNvSpPr/>
          <p:nvPr/>
        </p:nvSpPr>
        <p:spPr>
          <a:xfrm>
            <a:off x="1332854" y="254717"/>
            <a:ext cx="5873858" cy="10161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 err="1">
                <a:latin typeface="Comic Sans MS" panose="030F0702030302020204" pitchFamily="66" charset="0"/>
              </a:rPr>
              <a:t>Klasifikasi</a:t>
            </a:r>
            <a:r>
              <a:rPr lang="en-ID" sz="2400" b="1" dirty="0">
                <a:latin typeface="Comic Sans MS" panose="030F0702030302020204" pitchFamily="66" charset="0"/>
              </a:rPr>
              <a:t> Sinusitis </a:t>
            </a:r>
            <a:r>
              <a:rPr lang="en-ID" sz="2400" b="1" dirty="0" err="1">
                <a:latin typeface="Comic Sans MS" panose="030F0702030302020204" pitchFamily="66" charset="0"/>
              </a:rPr>
              <a:t>Jamur</a:t>
            </a:r>
            <a:endParaRPr lang="en-ID" sz="2400" b="1" dirty="0">
              <a:latin typeface="Comic Sans MS" panose="030F0702030302020204" pitchFamily="66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7919094-BD38-4045-8FFB-147E30962AB1}"/>
              </a:ext>
            </a:extLst>
          </p:cNvPr>
          <p:cNvSpPr/>
          <p:nvPr/>
        </p:nvSpPr>
        <p:spPr>
          <a:xfrm>
            <a:off x="707755" y="1514957"/>
            <a:ext cx="10729992" cy="191404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Klasifikasi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Jamur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Pertama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(1965) 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2 subtype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diakui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Bentuk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non invasive :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klinis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mirip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dg sinusitis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bakteri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kronis</a:t>
            </a: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Bentuk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invasive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infeksi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mirip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dg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tumor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: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erosi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tulang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dg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invasi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ke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jaringan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yg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berdekatan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D71FA24-0830-4737-AD59-B45026204E46}"/>
              </a:ext>
            </a:extLst>
          </p:cNvPr>
          <p:cNvSpPr/>
          <p:nvPr/>
        </p:nvSpPr>
        <p:spPr>
          <a:xfrm>
            <a:off x="731003" y="3626603"/>
            <a:ext cx="10729993" cy="29008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Klasifikasu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umum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(</a:t>
            </a:r>
            <a:r>
              <a:rPr lang="en-ID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International Society for Human and Human Mycology Group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) 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Februari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2008 :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berdasarkan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bukti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histopatologis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invasi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jaringan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Subtipe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noninvasif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termasuk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alergi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sinusitis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jamur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(AFS) dan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misetoma</a:t>
            </a: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Subtipe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invasif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termasuk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sinusitis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jamur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invasif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akut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sinusitis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jamur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invasif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kronis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dan sinusitis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jamur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invasif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granulomatosa</a:t>
            </a: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407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35737" y="443369"/>
            <a:ext cx="771089" cy="564020"/>
          </a:xfrm>
        </p:spPr>
        <p:txBody>
          <a:bodyPr/>
          <a:lstStyle/>
          <a:p>
            <a:fld id="{D57F1E4F-1CFF-5643-939E-217C01CDF565}" type="slidenum">
              <a:rPr lang="en-US" sz="1400" smtClean="0"/>
              <a:pPr/>
              <a:t>16</a:t>
            </a:fld>
            <a:endParaRPr lang="en-US" sz="1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560EE3-25EE-4123-B038-0E7A6041D808}"/>
              </a:ext>
            </a:extLst>
          </p:cNvPr>
          <p:cNvSpPr/>
          <p:nvPr/>
        </p:nvSpPr>
        <p:spPr>
          <a:xfrm>
            <a:off x="1317355" y="370955"/>
            <a:ext cx="8369085" cy="10161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 err="1">
                <a:latin typeface="Comic Sans MS" panose="030F0702030302020204" pitchFamily="66" charset="0"/>
              </a:rPr>
              <a:t>Pertimbangan</a:t>
            </a:r>
            <a:r>
              <a:rPr lang="en-ID" sz="2400" b="1" dirty="0">
                <a:latin typeface="Comic Sans MS" panose="030F0702030302020204" pitchFamily="66" charset="0"/>
              </a:rPr>
              <a:t> </a:t>
            </a:r>
            <a:r>
              <a:rPr lang="en-ID" sz="2400" b="1" dirty="0" err="1">
                <a:latin typeface="Comic Sans MS" panose="030F0702030302020204" pitchFamily="66" charset="0"/>
              </a:rPr>
              <a:t>Pencitraan</a:t>
            </a:r>
            <a:r>
              <a:rPr lang="en-ID" sz="2400" b="1" dirty="0">
                <a:latin typeface="Comic Sans MS" panose="030F0702030302020204" pitchFamily="66" charset="0"/>
              </a:rPr>
              <a:t> </a:t>
            </a:r>
            <a:r>
              <a:rPr lang="en-ID" sz="2400" b="1" dirty="0" err="1">
                <a:latin typeface="Comic Sans MS" panose="030F0702030302020204" pitchFamily="66" charset="0"/>
              </a:rPr>
              <a:t>secara</a:t>
            </a:r>
            <a:r>
              <a:rPr lang="en-ID" sz="2400" b="1" dirty="0">
                <a:latin typeface="Comic Sans MS" panose="030F0702030302020204" pitchFamily="66" charset="0"/>
              </a:rPr>
              <a:t> </a:t>
            </a:r>
            <a:r>
              <a:rPr lang="en-ID" sz="2400" b="1" dirty="0" err="1">
                <a:latin typeface="Comic Sans MS" panose="030F0702030302020204" pitchFamily="66" charset="0"/>
              </a:rPr>
              <a:t>Umum</a:t>
            </a:r>
            <a:endParaRPr lang="en-ID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33D32F-2ADF-4C36-9140-8C1F2A7DDC6A}"/>
              </a:ext>
            </a:extLst>
          </p:cNvPr>
          <p:cNvSpPr/>
          <p:nvPr/>
        </p:nvSpPr>
        <p:spPr>
          <a:xfrm>
            <a:off x="856603" y="1572580"/>
            <a:ext cx="10461356" cy="101614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Sinusitis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Jamur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(high Suggestive)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CT &amp; MR</a:t>
            </a:r>
          </a:p>
          <a:p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Peran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pencitraan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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evaluasi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pasien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dugaan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sinusitis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jamur</a:t>
            </a: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E427F55-9AFA-4B9F-8C9C-7B7F12E202A0}"/>
              </a:ext>
            </a:extLst>
          </p:cNvPr>
          <p:cNvSpPr/>
          <p:nvPr/>
        </p:nvSpPr>
        <p:spPr>
          <a:xfrm>
            <a:off x="856603" y="2703800"/>
            <a:ext cx="10461356" cy="391397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Computed Tomography (CT) </a:t>
            </a:r>
            <a:endParaRPr lang="en-ID" sz="2400" b="1" dirty="0">
              <a:solidFill>
                <a:srgbClr val="FFC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Pilihan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awal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(non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kontras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CT)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Lebih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baik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dlm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menilai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hiperinuasi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dlm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opasifikasi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sinus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Dengan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setting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klinis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tepat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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infeksi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jamur</a:t>
            </a: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Sekresi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cairan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inflamasi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di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liat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sebagai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redaman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rendah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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bila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berlanjut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akan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mengental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dan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menunjukkan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redaman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yg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lebih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tinggi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dari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otot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Gambaran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hyperdense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pd CT non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kontras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;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kalsium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dan garam magnesium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tersimpan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di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daerah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pertumbuhan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jamur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dan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musin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akibar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infeksi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jamur</a:t>
            </a: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40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1D672-D0DE-4494-8727-9E78B83A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A58526C-9F5F-4C55-8096-C925D5286289}"/>
              </a:ext>
            </a:extLst>
          </p:cNvPr>
          <p:cNvSpPr/>
          <p:nvPr/>
        </p:nvSpPr>
        <p:spPr>
          <a:xfrm>
            <a:off x="617049" y="418455"/>
            <a:ext cx="10805201" cy="61993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400" b="1" dirty="0">
                <a:solidFill>
                  <a:srgbClr val="FFC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MR Imaging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Lebih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baik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dlm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evaluasi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perluasan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penyakit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ke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jar.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Lunak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yg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berdekatan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termasuk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leher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(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ex:fisura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pterigomaksila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orbit,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kompartemen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intrakranial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dan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pembuluh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darah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Tampilan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sekresi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pada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pencitraan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tergantung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pada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kandungan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protein,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viskositas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dan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adanya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kalsifikasi</a:t>
            </a:r>
            <a:endParaRPr lang="en-ID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Sekresi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cair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kadar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protein 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&lt; 5%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: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sebagai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intensitas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sinyal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rendah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pada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bobot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gambar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T1  dan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intensitas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sinyal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tinggi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pada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bobot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gambar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Sekresi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mengental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kadar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protein 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5-25%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: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peningkatan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intensitas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signal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bobot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gmbr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T1 dan variable signal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terlihat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pada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bobot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gmbr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Sekresi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seperti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lumpur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atau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misetoma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kadar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protein 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25-40%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: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intensitas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signal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rendah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pada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bobot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gmbr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T1 dan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terlihat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signal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rendah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atau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signal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hilang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/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kosong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pd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bobot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gmbr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T2</a:t>
            </a:r>
            <a:endParaRPr lang="en-ID" dirty="0">
              <a:latin typeface="Comic Sans MS" panose="030F0702030302020204" pitchFamily="66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98DC7A0-0020-46F2-8230-26D6938DEA9E}"/>
              </a:ext>
            </a:extLst>
          </p:cNvPr>
          <p:cNvSpPr txBox="1">
            <a:spLocks/>
          </p:cNvSpPr>
          <p:nvPr/>
        </p:nvSpPr>
        <p:spPr>
          <a:xfrm>
            <a:off x="11035737" y="443369"/>
            <a:ext cx="771089" cy="564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04961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944" y="340963"/>
            <a:ext cx="5982347" cy="759417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ID" sz="2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SINUSITIS JAMUR NON INVASIF</a:t>
            </a:r>
            <a:endParaRPr lang="en-US" sz="2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09403" y="148906"/>
            <a:ext cx="771089" cy="734502"/>
          </a:xfrm>
        </p:spPr>
        <p:txBody>
          <a:bodyPr/>
          <a:lstStyle/>
          <a:p>
            <a:r>
              <a:rPr lang="en-US" sz="1400" dirty="0"/>
              <a:t>7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AD5ADB-8D6F-455D-A3AA-A8D977EC52C2}"/>
              </a:ext>
            </a:extLst>
          </p:cNvPr>
          <p:cNvSpPr/>
          <p:nvPr/>
        </p:nvSpPr>
        <p:spPr>
          <a:xfrm>
            <a:off x="756833" y="1348353"/>
            <a:ext cx="10678333" cy="516868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400" i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Allergic Fungal Sinusitis (AFS)</a:t>
            </a:r>
          </a:p>
          <a:p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Mrpkn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bentuk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yg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paling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umum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iklim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lembab</a:t>
            </a: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Insiden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5%-10%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dari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peny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sinus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hipertrofi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yg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akan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di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operasi</a:t>
            </a: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Miller et al, 1981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Petama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kali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dilaporkan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sbg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“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aspergillosis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alergi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”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Mencatat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kesamaan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karakteristik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eksudat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sinus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yg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mengandung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jamur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dg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yg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ditemukan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pd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bronkus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px dg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bronkopulmonari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krn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alergi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aspergillosis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AFS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respon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alergi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thdp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kolonisasi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jamur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dlm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rongga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sinus</a:t>
            </a:r>
          </a:p>
          <a:p>
            <a:r>
              <a:rPr lang="en-ID" sz="2400" u="sng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NB :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Jumlah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jamur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pada sinus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opak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bervariasi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.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Sering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hanya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sedikit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. Proses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inflamasi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sekunder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tidak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tergantung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pada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jumlah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jamur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.</a:t>
            </a: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33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28727" y="396874"/>
            <a:ext cx="789470" cy="548523"/>
          </a:xfrm>
        </p:spPr>
        <p:txBody>
          <a:bodyPr/>
          <a:lstStyle/>
          <a:p>
            <a:fld id="{D57F1E4F-1CFF-5643-939E-217C01CDF565}" type="slidenum">
              <a:rPr lang="en-US" sz="1400" smtClean="0"/>
              <a:pPr/>
              <a:t>19</a:t>
            </a:fld>
            <a:endParaRPr lang="en-US" sz="1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2ED6A0-C89B-4C90-86FD-2B11D5C63A12}"/>
              </a:ext>
            </a:extLst>
          </p:cNvPr>
          <p:cNvSpPr/>
          <p:nvPr/>
        </p:nvSpPr>
        <p:spPr>
          <a:xfrm>
            <a:off x="756833" y="230953"/>
            <a:ext cx="10678333" cy="639609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400" i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Allergic Fungal Sinusitis (AFS)</a:t>
            </a:r>
            <a:r>
              <a:rPr lang="en-ID" sz="2400" i="1" u="sng" baseline="-25000" dirty="0">
                <a:solidFill>
                  <a:srgbClr val="FFC000"/>
                </a:solidFill>
                <a:latin typeface="Comic Sans MS" panose="030F0702030302020204" pitchFamily="66" charset="0"/>
              </a:rPr>
              <a:t>2</a:t>
            </a:r>
          </a:p>
          <a:p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Tipikal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px dg AFS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usia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muda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atopic,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imunokompeten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&amp;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klinis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dg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peny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. sinus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hipertrofi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yg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mengalami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(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sakit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kepala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kronis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hidung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tersumbat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dan sinusitis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kronis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selama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beberapa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tahun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).</a:t>
            </a:r>
          </a:p>
          <a:p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kulit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hipersensitif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tipe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I : 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Ig E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spesifik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jamur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meningkat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hingga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5000 IU/ml, rata2 600 IU/ml</a:t>
            </a:r>
          </a:p>
          <a:p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Jamur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penyebab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lain :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jamur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dematiaceous,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seperti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Bipolaris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Curvularia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Alternaria, dan Fusarium.</a:t>
            </a:r>
          </a:p>
          <a:p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Dalam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sinus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ditemukan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“Mucin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Alergi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” </a:t>
            </a:r>
            <a:r>
              <a:rPr lang="en-ID" sz="2400" u="sng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(diagnostic </a:t>
            </a:r>
            <a:r>
              <a:rPr lang="en-ID" sz="2400" u="sng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utk</a:t>
            </a:r>
            <a:r>
              <a:rPr lang="en-ID" sz="2400" u="sng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AFS)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lendir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bernanah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kuning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kehijauan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kadang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hitam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.</a:t>
            </a:r>
          </a:p>
          <a:p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Histopatologis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: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adanya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granulosit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eosinofil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dan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kristal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Charcot-Leyden, yang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adalah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produk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degradasi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eosinofil</a:t>
            </a:r>
            <a:endParaRPr lang="en-ID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48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62835" y="494240"/>
            <a:ext cx="1035180" cy="590641"/>
          </a:xfrm>
        </p:spPr>
        <p:txBody>
          <a:bodyPr/>
          <a:lstStyle/>
          <a:p>
            <a:r>
              <a:rPr lang="en-US" sz="1400" dirty="0"/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52407" y="1208865"/>
            <a:ext cx="10414862" cy="317715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Sinusitis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Jamur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Penyakit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inflamasi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sinonasal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yang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relatif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tidak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umum</a:t>
            </a:r>
            <a:endParaRPr lang="en-US" sz="2400" dirty="0">
              <a:solidFill>
                <a:sysClr val="windowText" lastClr="00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just"/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Jamur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(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lingkungan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)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ada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dimana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-mana 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spora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jamur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terhirup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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menjelajah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mukosa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saluran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pernafasan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bag.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atas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.</a:t>
            </a:r>
          </a:p>
          <a:p>
            <a:pPr algn="just"/>
            <a:endParaRPr lang="en-US" sz="2400" dirty="0">
              <a:solidFill>
                <a:sysClr val="windowText" lastClr="00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just"/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Kekebalan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tubuh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normal :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pertumbuhan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jamur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dijaga</a:t>
            </a:r>
            <a:endParaRPr lang="en-US" sz="2400" dirty="0">
              <a:solidFill>
                <a:sysClr val="windowText" lastClr="00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just"/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Gangguan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Imunitas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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jamur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menginfasi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mukosa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inang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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penyakit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invasif</a:t>
            </a:r>
            <a:endParaRPr lang="en-US" sz="24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52407" y="4649488"/>
            <a:ext cx="10414862" cy="181330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Pasien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immunocompromised dg sinusitis dan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mrk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dg sinusitis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kronis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kecurigaan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tinggi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sinusitis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jamur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.</a:t>
            </a:r>
          </a:p>
          <a:p>
            <a:pPr algn="just"/>
            <a:endParaRPr lang="en-US" sz="2400" dirty="0">
              <a:solidFill>
                <a:sysClr val="windowText" lastClr="00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just"/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Sebagian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besar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: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Infeksi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Aspergillus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96B139-F430-41FA-B1BB-4BB2F6FD3D34}"/>
              </a:ext>
            </a:extLst>
          </p:cNvPr>
          <p:cNvSpPr/>
          <p:nvPr/>
        </p:nvSpPr>
        <p:spPr>
          <a:xfrm>
            <a:off x="919566" y="292678"/>
            <a:ext cx="5176434" cy="7069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PENDAHULUAN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95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06219" y="360575"/>
            <a:ext cx="758473" cy="615818"/>
          </a:xfrm>
        </p:spPr>
        <p:txBody>
          <a:bodyPr/>
          <a:lstStyle/>
          <a:p>
            <a:fld id="{D57F1E4F-1CFF-5643-939E-217C01CDF565}" type="slidenum">
              <a:rPr lang="en-US" sz="1400" smtClean="0"/>
              <a:pPr/>
              <a:t>20</a:t>
            </a:fld>
            <a:endParaRPr lang="en-US" sz="1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26CAFD-4D82-4E7A-AB4F-89B55F9C96CC}"/>
              </a:ext>
            </a:extLst>
          </p:cNvPr>
          <p:cNvSpPr/>
          <p:nvPr/>
        </p:nvSpPr>
        <p:spPr>
          <a:xfrm>
            <a:off x="756833" y="230953"/>
            <a:ext cx="10678333" cy="639609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400" i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Allergic Fungal Sinusitis (AFS)</a:t>
            </a:r>
            <a:r>
              <a:rPr lang="en-ID" sz="2400" i="1" u="sng" baseline="-25000" dirty="0">
                <a:solidFill>
                  <a:srgbClr val="FFC000"/>
                </a:solidFill>
                <a:latin typeface="Comic Sans MS" panose="030F0702030302020204" pitchFamily="66" charset="0"/>
              </a:rPr>
              <a:t>3</a:t>
            </a:r>
          </a:p>
          <a:p>
            <a:r>
              <a:rPr lang="en-ID" sz="2400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Fitur</a:t>
            </a:r>
            <a:r>
              <a:rPr lang="en-ID" sz="24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Pencitraan</a:t>
            </a:r>
            <a:endParaRPr lang="en-ID" sz="240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ID" sz="240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sinus unilateral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atau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asimetris</a:t>
            </a: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Karakteristik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byk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sinus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terlibat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: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Sering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sinus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maksila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dan ethmoid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CT Non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kontras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area hyperdense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pd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rongga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sinus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diuraikan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oleh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mukosa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yg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tampak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menebal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dan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meradang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(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Gmbr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1)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MR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Imanging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(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tergantung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material) signal variable :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mulai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dari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sinyal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isointense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hingga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hypointense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hingga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sinyal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hilang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/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kosong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pada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gambar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T1- dan T2.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Heterogenitas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signal pd MR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terkait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logam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berat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yg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diendapkan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(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&amp;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mangan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Peningkatan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Kontras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Penelitian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intrasinus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tidak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menunjukkan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peningkatan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spt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massa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.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Terlihat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ekspansi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sinus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bersama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dg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reamodeling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tulan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dan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perubahan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erosif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dinding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sinus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(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krn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sifat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musin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: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alergi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ekspansif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&amp;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memicu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respon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inflamasi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local).</a:t>
            </a: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49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37216" y="272887"/>
            <a:ext cx="771089" cy="595018"/>
          </a:xfrm>
        </p:spPr>
        <p:txBody>
          <a:bodyPr/>
          <a:lstStyle/>
          <a:p>
            <a:fld id="{D57F1E4F-1CFF-5643-939E-217C01CDF565}" type="slidenum">
              <a:rPr lang="en-US" sz="1400" smtClean="0"/>
              <a:pPr/>
              <a:t>21</a:t>
            </a:fld>
            <a:endParaRPr lang="en-US" sz="1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26CACA-4DAD-4875-86EB-EBB1C3CBBC27}"/>
              </a:ext>
            </a:extLst>
          </p:cNvPr>
          <p:cNvSpPr/>
          <p:nvPr/>
        </p:nvSpPr>
        <p:spPr>
          <a:xfrm>
            <a:off x="756833" y="1424322"/>
            <a:ext cx="10678333" cy="36281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400" i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Allergic Fungal Sinusitis (AFS)</a:t>
            </a:r>
            <a:r>
              <a:rPr lang="en-ID" sz="2400" i="1" u="sng" baseline="-25000" dirty="0">
                <a:solidFill>
                  <a:srgbClr val="FFC000"/>
                </a:solidFill>
                <a:latin typeface="Comic Sans MS" panose="030F0702030302020204" pitchFamily="66" charset="0"/>
              </a:rPr>
              <a:t>4</a:t>
            </a:r>
          </a:p>
          <a:p>
            <a:r>
              <a:rPr lang="en-ID" sz="2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Pengobatan</a:t>
            </a:r>
            <a:endParaRPr lang="en-ID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Pengangkatan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endoskopik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polip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dan material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inflamasi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aerasi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dan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drainase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sinus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Penggunaan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steroid topical (post op)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Terapi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lainnya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: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imunoterapi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antihistamin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antileukotrien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oral, steroid oral, dan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irigasi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hidung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(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klinis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tertentu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8401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51236" y="303884"/>
            <a:ext cx="851462" cy="595018"/>
          </a:xfrm>
        </p:spPr>
        <p:txBody>
          <a:bodyPr/>
          <a:lstStyle/>
          <a:p>
            <a:fld id="{D57F1E4F-1CFF-5643-939E-217C01CDF565}" type="slidenum">
              <a:rPr lang="en-US" sz="1400" smtClean="0"/>
              <a:pPr/>
              <a:t>22</a:t>
            </a:fld>
            <a:endParaRPr lang="en-US" sz="1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22BF5DA-93FE-4348-91F9-1E6BE8F87CCA}"/>
              </a:ext>
            </a:extLst>
          </p:cNvPr>
          <p:cNvSpPr/>
          <p:nvPr/>
        </p:nvSpPr>
        <p:spPr>
          <a:xfrm>
            <a:off x="756833" y="1363851"/>
            <a:ext cx="10678333" cy="49732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400" i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Fungus Ball</a:t>
            </a:r>
          </a:p>
          <a:p>
            <a:endParaRPr lang="en-ID" sz="24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Disebut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juga “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misetoma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jamur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”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atau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aspergilloma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Pertembuhan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hifa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jamur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lambat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terbentuk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lesi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mirip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massa</a:t>
            </a:r>
            <a:endParaRPr lang="en-ID" sz="2400" dirty="0">
              <a:solidFill>
                <a:srgbClr val="FFFF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Px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terkena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biasanya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imunokompeten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non atopic dan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sehat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.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Lebih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umum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pd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wanita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lebih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tua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.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Tersering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pd 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sinus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maksila</a:t>
            </a:r>
            <a:endParaRPr lang="en-ID" sz="2400" dirty="0">
              <a:solidFill>
                <a:srgbClr val="FFFF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Terkait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mekanisme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pembersihan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mukosiliar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kurang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pada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inang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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elemen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jamur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berkoloni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&amp;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berkembang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biak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dlm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sekresi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tertahan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di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rongga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sinonasal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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respon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peradangan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Dapat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terkait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perawatan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endodontic dan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radioterapi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sblmnya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(causa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misetoma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Aspergillus Fumigatus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(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tersering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)</a:t>
            </a: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2A1D48-2BD0-4ECE-BEF5-6184553F2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44" y="371959"/>
            <a:ext cx="5982347" cy="759417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ID" sz="2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SINUSITIS JAMUR NON INVASIF</a:t>
            </a:r>
            <a:endParaRPr lang="en-US" sz="2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831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44227" y="334881"/>
            <a:ext cx="835963" cy="502027"/>
          </a:xfrm>
        </p:spPr>
        <p:txBody>
          <a:bodyPr/>
          <a:lstStyle/>
          <a:p>
            <a:fld id="{D57F1E4F-1CFF-5643-939E-217C01CDF565}" type="slidenum">
              <a:rPr lang="en-US" sz="1400" smtClean="0"/>
              <a:pPr/>
              <a:t>23</a:t>
            </a:fld>
            <a:endParaRPr lang="en-US" sz="1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C7EDB01-6923-40E3-A906-0C93F9C9C060}"/>
              </a:ext>
            </a:extLst>
          </p:cNvPr>
          <p:cNvSpPr/>
          <p:nvPr/>
        </p:nvSpPr>
        <p:spPr>
          <a:xfrm>
            <a:off x="855398" y="845491"/>
            <a:ext cx="10350822" cy="51670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400" i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Fungus Ball</a:t>
            </a:r>
          </a:p>
          <a:p>
            <a:endParaRPr lang="en-ID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ID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Diagnosis </a:t>
            </a:r>
            <a:r>
              <a:rPr lang="en-ID" sz="2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Klinis</a:t>
            </a:r>
            <a:endParaRPr lang="en-ID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Sinus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ringan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kdg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Asimtomatik</a:t>
            </a: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Diagnosis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kdg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sec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kebetulan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saat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pmrx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radiologi</a:t>
            </a: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Spesimen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(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bedah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massa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tebal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setengah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padat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dg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konsistensi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seperti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“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tanah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liat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”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Histopatologi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: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hifa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jamur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padat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tanpa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musin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alergi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</a:p>
          <a:p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	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(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berbeda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dg AFS)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Histokimia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: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kdg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muncul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endapan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kalsium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oksalat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menyerupai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aspergillus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sbg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kristal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birefringent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berkelompok</a:t>
            </a: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03141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562FF-63EE-4F15-8B35-4776504F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220" y="474366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z="1400" smtClean="0"/>
              <a:pPr/>
              <a:t>24</a:t>
            </a:fld>
            <a:endParaRPr lang="en-US" sz="1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58072C-DD21-45BB-8D25-418C6EA33ADC}"/>
              </a:ext>
            </a:extLst>
          </p:cNvPr>
          <p:cNvSpPr/>
          <p:nvPr/>
        </p:nvSpPr>
        <p:spPr>
          <a:xfrm>
            <a:off x="590959" y="240223"/>
            <a:ext cx="10969809" cy="637755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400" i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Fungus Ball</a:t>
            </a:r>
            <a:endParaRPr lang="en-ID" sz="2400" dirty="0">
              <a:solidFill>
                <a:srgbClr val="7030A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en-ID" sz="2400" dirty="0" err="1">
                <a:solidFill>
                  <a:srgbClr val="7030A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Fitur</a:t>
            </a:r>
            <a:r>
              <a:rPr lang="en-ID" sz="2400" dirty="0">
                <a:solidFill>
                  <a:srgbClr val="7030A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7030A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Pencitraan</a:t>
            </a:r>
            <a:endParaRPr lang="en-ID" sz="2400" dirty="0">
              <a:solidFill>
                <a:srgbClr val="7030A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Rongga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sinus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tunggal</a:t>
            </a: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Tersering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maksila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diikuti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sinus sphenoid, frontal, dan ethmoid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Kurangnya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ekspansi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sinus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: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krn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sifat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kronis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perubahan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osseous pada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dinding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sinus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dapat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dilihat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dicatat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sebagai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penebalan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dan sclerosis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Tampak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Kekeruhan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di sinus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terlibat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dg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bentuk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kepadatan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tinggi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di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pusat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dan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kalsifikasi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matriks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melingkar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dg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garis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halus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(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Gmbr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2)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Gmbr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T1-weighted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menunjukkan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signal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intensitas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rendah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dari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massa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misetomatosa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tebal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padat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(cat : signal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dpt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heterogen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tergantung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konten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Dpt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diamati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intensitas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 signal T2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rendah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: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krn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adanya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kalsifikasi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dan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logam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paramagnetik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seperti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magnesium,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besi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dan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mangan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Pemeriksaan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(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Kontras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ditingkatkan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) 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penebalan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dan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peningkatan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mukosa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yang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meradang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di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sekitarnya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.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Tdk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ada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keterlibatan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jar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lunak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sekitar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397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622D9-ECCE-49D0-8AAA-9339093CA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4226" y="551857"/>
            <a:ext cx="771089" cy="564021"/>
          </a:xfrm>
        </p:spPr>
        <p:txBody>
          <a:bodyPr/>
          <a:lstStyle/>
          <a:p>
            <a:fld id="{D57F1E4F-1CFF-5643-939E-217C01CDF565}" type="slidenum">
              <a:rPr lang="en-US" sz="1400" smtClean="0"/>
              <a:pPr/>
              <a:t>25</a:t>
            </a:fld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159D1F-14BB-4838-9288-67A0D8AD3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430" y="833867"/>
            <a:ext cx="9574181" cy="517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41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50AB0-FB7F-458D-B110-48F4EBA3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221" y="319382"/>
            <a:ext cx="742974" cy="564021"/>
          </a:xfrm>
        </p:spPr>
        <p:txBody>
          <a:bodyPr/>
          <a:lstStyle/>
          <a:p>
            <a:fld id="{D57F1E4F-1CFF-5643-939E-217C01CDF565}" type="slidenum">
              <a:rPr lang="en-US" sz="1400" smtClean="0"/>
              <a:pPr/>
              <a:t>26</a:t>
            </a:fld>
            <a:endParaRPr lang="en-US" sz="1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2FD59A-2C26-4638-8D14-ADAE1C2D4DF1}"/>
              </a:ext>
            </a:extLst>
          </p:cNvPr>
          <p:cNvSpPr/>
          <p:nvPr/>
        </p:nvSpPr>
        <p:spPr>
          <a:xfrm>
            <a:off x="855399" y="272887"/>
            <a:ext cx="10350822" cy="174189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400" i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Fungus Ball</a:t>
            </a:r>
          </a:p>
          <a:p>
            <a:r>
              <a:rPr lang="en-ID" sz="2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Pengobatan</a:t>
            </a:r>
            <a:r>
              <a:rPr lang="en-ID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dan Prognosis</a:t>
            </a: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Prognosis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baik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setelah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eksisi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bedah</a:t>
            </a: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Memperbaiki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aerasi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sinus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F12484-D4E3-4725-8A06-856E71D97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455"/>
          <a:stretch/>
        </p:blipFill>
        <p:spPr>
          <a:xfrm>
            <a:off x="480447" y="2369625"/>
            <a:ext cx="5577322" cy="4215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3CA0BC-F924-4C41-B2B5-F01AA8A87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898"/>
          <a:stretch/>
        </p:blipFill>
        <p:spPr>
          <a:xfrm>
            <a:off x="6149330" y="3372547"/>
            <a:ext cx="5562223" cy="203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67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72131-F8AA-4289-A35F-54442AC5D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721" y="371959"/>
            <a:ext cx="711977" cy="573438"/>
          </a:xfrm>
        </p:spPr>
        <p:txBody>
          <a:bodyPr/>
          <a:lstStyle/>
          <a:p>
            <a:fld id="{D57F1E4F-1CFF-5643-939E-217C01CDF565}" type="slidenum">
              <a:rPr lang="en-US" sz="1400" smtClean="0"/>
              <a:pPr/>
              <a:t>27</a:t>
            </a:fld>
            <a:endParaRPr lang="en-US" sz="1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4D2D5F-3B7D-4D46-9D90-DE1DB5F77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45" y="371959"/>
            <a:ext cx="5300422" cy="759417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ID" sz="2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SINUSITIS JAMUR INVASIF</a:t>
            </a:r>
            <a:endParaRPr lang="en-US" sz="2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BCC524-4C51-4DF7-B37D-F8DA049214FA}"/>
              </a:ext>
            </a:extLst>
          </p:cNvPr>
          <p:cNvSpPr/>
          <p:nvPr/>
        </p:nvSpPr>
        <p:spPr>
          <a:xfrm>
            <a:off x="495945" y="1472338"/>
            <a:ext cx="11081289" cy="512993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400" i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Acute Invasive Fungal Sinusitis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Mrpkn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infeksi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jamur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rongga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hidung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dan sinus paranasal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yg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progresif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(&lt;4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minggu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dapat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fatal</a:t>
            </a:r>
            <a:endParaRPr lang="en-ID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Ada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invasi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jamur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ke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pembuluh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darah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dan jar.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lunak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yg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berdekatan</a:t>
            </a: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Klinis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: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sakit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kritis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tampilan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dengan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penurunan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fungsi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kekebalan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tubuh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,,,,,, (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penurunan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imunitas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khususnya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dg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ggn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f/ neutrophil,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keganasan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hematologis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anemia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aplastic,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sindrom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imunodefisiensi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transplantasi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organ;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atau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sedang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menjalani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perawatan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imunosupresif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seperti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steroid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sistemik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atau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agen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kemoterapi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Aspergillus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sp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(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sebagian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px neutropenia) dan 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Family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Mucoraceae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(Mucor, Rhizopus, dan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Absidia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)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pd DM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yg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tdk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terkontrol</a:t>
            </a: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Radiologi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proaktif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mencari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perubahan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/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diidentifikasi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pada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tahap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awal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penyakit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.</a:t>
            </a: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635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A27D6-DF81-4A19-9C9C-DF1F2B1B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5223" y="44336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z="1400" smtClean="0"/>
              <a:pPr/>
              <a:t>28</a:t>
            </a:fld>
            <a:endParaRPr lang="en-US" sz="1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F56DAD-68C2-4D31-A4AC-714ACD40F4CF}"/>
              </a:ext>
            </a:extLst>
          </p:cNvPr>
          <p:cNvSpPr/>
          <p:nvPr/>
        </p:nvSpPr>
        <p:spPr>
          <a:xfrm>
            <a:off x="495945" y="443370"/>
            <a:ext cx="11081289" cy="61589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400" i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Acute Invasive Fungal Sinusitis</a:t>
            </a:r>
          </a:p>
          <a:p>
            <a:endParaRPr lang="en-ID" sz="2400" i="1" u="sng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ID" sz="2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Gambaran</a:t>
            </a:r>
            <a:r>
              <a:rPr lang="en-ID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Klinis</a:t>
            </a:r>
            <a:endParaRPr lang="en-ID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Tidak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spesifik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demam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sakit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kepala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rinore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nyeri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wajah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dan diplopia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Sinusitis pd px dg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ggn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fungsi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kekebalan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tubuh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pemeriksaan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diagnostic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sesuai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harus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dimulai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“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Tepat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Waktu” (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studi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pencitraan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dan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endoskopi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hidung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dg/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tanpa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biopsi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Turbin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Tengah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rongga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hidung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(paling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sering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terkena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) 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biopsi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(target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hasil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tinggi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Endoskopi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hidung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: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mukosa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yang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terinfeksi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tampak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pucat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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ulserasi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dan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nekrosis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jaringan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dengan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penyakit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yang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memburuk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Area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sakit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tidak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nyeri</a:t>
            </a:r>
            <a:endParaRPr lang="en-ID" sz="2400" dirty="0">
              <a:solidFill>
                <a:srgbClr val="FFFF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Diagnosa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pasti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: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identifikasi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mikroskopis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jamur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invasif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dalam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sampel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biopsi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mukosa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submukosa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pembuluh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darah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(angioinvasion), dan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tulang</a:t>
            </a: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551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568E0-6A8E-45D7-9093-46DE72C01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3230" y="272888"/>
            <a:ext cx="771089" cy="657011"/>
          </a:xfrm>
        </p:spPr>
        <p:txBody>
          <a:bodyPr/>
          <a:lstStyle/>
          <a:p>
            <a:fld id="{D57F1E4F-1CFF-5643-939E-217C01CDF565}" type="slidenum">
              <a:rPr lang="en-US" sz="1400" smtClean="0"/>
              <a:pPr/>
              <a:t>29</a:t>
            </a:fld>
            <a:endParaRPr lang="en-US" sz="1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7F43D7-A360-4298-AB3B-64B123CE8754}"/>
              </a:ext>
            </a:extLst>
          </p:cNvPr>
          <p:cNvSpPr/>
          <p:nvPr/>
        </p:nvSpPr>
        <p:spPr>
          <a:xfrm>
            <a:off x="495945" y="443370"/>
            <a:ext cx="11081289" cy="61589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400" i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Acute Invasive Fungal Sinusitis</a:t>
            </a:r>
          </a:p>
          <a:p>
            <a:endParaRPr lang="en-ID" sz="2400" i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ID" sz="2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Fitur</a:t>
            </a:r>
            <a:r>
              <a:rPr lang="en-ID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Pencitraan</a:t>
            </a:r>
            <a:endParaRPr lang="en-ID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Sinus </a:t>
            </a:r>
            <a:r>
              <a:rPr lang="en-ID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maksilaris</a:t>
            </a:r>
            <a:r>
              <a:rPr lang="en-ID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&amp; ethmoid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(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sering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CT :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penebalan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mukosa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parsial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atau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kekeruhan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penuh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dari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sinus,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terlihat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area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hiperinuasi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dlm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sinus opacified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Pd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keadaan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immunocompromised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meningkatkan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kecurigaan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jamur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terutama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bila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terlihat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berkaitan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dg jar.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lunak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/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invasi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pembuluh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darah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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kehilangan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jar. lemak, di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luar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dinding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sinus (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Gmbr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3)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Gmbr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kasus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tsb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: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penyebaran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penyakit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diperkirakan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melalui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saluran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mikrovaskuler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dalam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tulang</a:t>
            </a: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Area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di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perhatikan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: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mengevaluasi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infiltrasi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jaringan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lunak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(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ruang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yang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berdekatan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dengan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sinus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maksila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/premaxillary) dan lemak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retroantral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dan pterygopalatine fossa.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Kadang area fokus erosi tulang dapat dilihat</a:t>
            </a: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32769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13229" y="55793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z="1400" smtClean="0"/>
              <a:pPr/>
              <a:t>3</a:t>
            </a:fld>
            <a:endParaRPr lang="en-US" sz="1400" dirty="0"/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8B260FFD-935D-420D-9A21-9413C53F8043}"/>
              </a:ext>
            </a:extLst>
          </p:cNvPr>
          <p:cNvSpPr/>
          <p:nvPr/>
        </p:nvSpPr>
        <p:spPr>
          <a:xfrm>
            <a:off x="728420" y="2047768"/>
            <a:ext cx="10616339" cy="370210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Klasifikasi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Sinusitis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jamur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Invasif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Akut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(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biasa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pd px immunocompromised)</a:t>
            </a:r>
            <a:endParaRPr lang="en-US" sz="24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Non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Invasif</a:t>
            </a:r>
            <a:endParaRPr lang="en-US" sz="24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  <a:p>
            <a:pPr algn="just"/>
            <a:endParaRPr lang="en-US" sz="24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Btk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peny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Invasif</a:t>
            </a:r>
            <a:r>
              <a:rPr lang="en-US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kronis</a:t>
            </a:r>
            <a:r>
              <a:rPr lang="en-US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presentasi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klinis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tidak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berbahaya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tetapi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perburukan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gejala</a:t>
            </a:r>
            <a:r>
              <a:rPr lang="en-US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progesif</a:t>
            </a:r>
            <a:r>
              <a:rPr lang="en-US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(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keterlibatan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struktur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yg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berdekatan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)  ex: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ggn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visual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terkait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invasi</a:t>
            </a:r>
            <a:r>
              <a:rPr lang="en-US" sz="2400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orbita</a:t>
            </a:r>
            <a:endParaRPr lang="en-US" sz="24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498AEE-B3BF-421D-AC72-FF15F45C7E13}"/>
              </a:ext>
            </a:extLst>
          </p:cNvPr>
          <p:cNvSpPr/>
          <p:nvPr/>
        </p:nvSpPr>
        <p:spPr>
          <a:xfrm>
            <a:off x="1224366" y="557939"/>
            <a:ext cx="5176434" cy="90367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PENDAHULUAN</a:t>
            </a:r>
            <a:r>
              <a:rPr lang="en-ID" sz="1050" b="1" dirty="0">
                <a:solidFill>
                  <a:schemeClr val="tx1"/>
                </a:solidFill>
                <a:latin typeface="Comic Sans MS" panose="030F0702030302020204" pitchFamily="66" charset="0"/>
              </a:rPr>
              <a:t>(2)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97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39EA-5934-4F19-AAA3-D68D621F5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5223" y="474365"/>
            <a:ext cx="771089" cy="486530"/>
          </a:xfrm>
        </p:spPr>
        <p:txBody>
          <a:bodyPr/>
          <a:lstStyle/>
          <a:p>
            <a:fld id="{D57F1E4F-1CFF-5643-939E-217C01CDF565}" type="slidenum">
              <a:rPr lang="en-US" sz="1400" smtClean="0"/>
              <a:pPr/>
              <a:t>30</a:t>
            </a:fld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EF0C2-616E-4245-A9F2-B5F021066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34" y="474365"/>
            <a:ext cx="10577989" cy="58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64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1BECF-BE93-43BA-8B77-A975E80AE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5223" y="336507"/>
            <a:ext cx="771090" cy="564021"/>
          </a:xfrm>
        </p:spPr>
        <p:txBody>
          <a:bodyPr/>
          <a:lstStyle/>
          <a:p>
            <a:fld id="{D57F1E4F-1CFF-5643-939E-217C01CDF565}" type="slidenum">
              <a:rPr lang="en-US" sz="1400" smtClean="0"/>
              <a:pPr/>
              <a:t>31</a:t>
            </a:fld>
            <a:endParaRPr lang="en-US" sz="1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4F308D-A79A-4C9E-B49E-615BD6BD3102}"/>
              </a:ext>
            </a:extLst>
          </p:cNvPr>
          <p:cNvSpPr/>
          <p:nvPr/>
        </p:nvSpPr>
        <p:spPr>
          <a:xfrm>
            <a:off x="479479" y="900527"/>
            <a:ext cx="11081289" cy="53607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400" i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Acute Invasive Fungal Sinusitis</a:t>
            </a:r>
          </a:p>
          <a:p>
            <a:endParaRPr lang="en-ID" sz="2400" i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ID" sz="2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Fitur</a:t>
            </a:r>
            <a:r>
              <a:rPr lang="en-ID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Pencitraan</a:t>
            </a:r>
            <a:endParaRPr lang="en-ID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Pencitraan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MR  sinus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opasifikasi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invasi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jar.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Lunak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dan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keterlibatan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ruang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sekitar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sinus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sinus yang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opasifikasi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terdapat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area-area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sinyal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putus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yang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menunjukkan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adanya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konkresi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jamur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paling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baik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dibuat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pada CT non-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kontras</a:t>
            </a: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keterlibatan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ruang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di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sekitar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sinus,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ada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intensitas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sinyal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T1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mirip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dengan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jaringan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lunak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yang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menggantikan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intensitas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sinyal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lemak normal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Perubahan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edematous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pada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gambar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T2-weighted, dan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peningkatan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dalam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jaringan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lunak</a:t>
            </a: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81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7AA45-E766-479B-BE5B-6873B3641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25" y="350379"/>
            <a:ext cx="789469" cy="610516"/>
          </a:xfrm>
        </p:spPr>
        <p:txBody>
          <a:bodyPr/>
          <a:lstStyle/>
          <a:p>
            <a:fld id="{D57F1E4F-1CFF-5643-939E-217C01CDF565}" type="slidenum">
              <a:rPr lang="en-US" sz="1400" smtClean="0"/>
              <a:pPr/>
              <a:t>32</a:t>
            </a:fld>
            <a:endParaRPr lang="en-US" sz="1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DED3DFA-749D-42F5-9B4E-D3D76F0C0F2D}"/>
              </a:ext>
            </a:extLst>
          </p:cNvPr>
          <p:cNvSpPr/>
          <p:nvPr/>
        </p:nvSpPr>
        <p:spPr>
          <a:xfrm>
            <a:off x="495945" y="241896"/>
            <a:ext cx="11081289" cy="641463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400" i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Acute Invasive Fungal Sinusitis</a:t>
            </a:r>
          </a:p>
          <a:p>
            <a:endParaRPr lang="en-ID" sz="2400" i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ID" sz="2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Fitur</a:t>
            </a:r>
            <a:r>
              <a:rPr lang="en-ID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Pencitraan</a:t>
            </a:r>
            <a:endParaRPr lang="en-ID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Kurangnya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peningkatan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di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daerah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yang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biasanya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meningkat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setelah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pemberian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kontras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seperti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mukosa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hidung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dan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turbinat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. (Sinusitis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Jamur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Infasif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sv-SE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turbinat hitam pada pencitraan, sangat menunjukkan nekrosis jaringan, dan konsisten dengan sifat angioinvasive dari sinusitis jamur (Gmbr 4)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Radiologi   mengidentifikasi, perluasan penyakit, terutama ke orbit dan kompartemen intrakranial.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Sifat angioinvasif dari beberapa jamur membuatnya penting untuk menilai pembuluh darah intrakranial yang berdekatan, seperti segmen kavernosa arteri karotis interna untuk trombosis, diseksi, dan pembentukan pseudoaneurysm. (Gmbr 5)</a:t>
            </a: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28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D1EE2-F528-49B5-93F7-D02093F2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727" y="505362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z="1400" smtClean="0"/>
              <a:pPr/>
              <a:t>33</a:t>
            </a:fld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402B1-A1F2-42B5-9F90-190A8840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461962"/>
            <a:ext cx="1022032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053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013C8-618B-435F-A858-2238925E9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4226" y="319382"/>
            <a:ext cx="771089" cy="595018"/>
          </a:xfrm>
        </p:spPr>
        <p:txBody>
          <a:bodyPr/>
          <a:lstStyle/>
          <a:p>
            <a:fld id="{D57F1E4F-1CFF-5643-939E-217C01CDF565}" type="slidenum">
              <a:rPr lang="en-US" sz="1400" smtClean="0"/>
              <a:pPr/>
              <a:t>34</a:t>
            </a:fld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F1C2E9-5956-4590-AC95-78BBA2CED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293256"/>
            <a:ext cx="8238802" cy="62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54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0FEF5-B4CF-4B21-AB0F-1482BB9B3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4225" y="303884"/>
            <a:ext cx="771089" cy="595017"/>
          </a:xfrm>
        </p:spPr>
        <p:txBody>
          <a:bodyPr/>
          <a:lstStyle/>
          <a:p>
            <a:fld id="{D57F1E4F-1CFF-5643-939E-217C01CDF565}" type="slidenum">
              <a:rPr lang="en-US" sz="1400" smtClean="0"/>
              <a:pPr/>
              <a:t>35</a:t>
            </a:fld>
            <a:endParaRPr lang="en-US" sz="1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FCA25DE-3753-436A-8F55-762BF20072A1}"/>
              </a:ext>
            </a:extLst>
          </p:cNvPr>
          <p:cNvSpPr/>
          <p:nvPr/>
        </p:nvSpPr>
        <p:spPr>
          <a:xfrm>
            <a:off x="448480" y="937645"/>
            <a:ext cx="11081289" cy="498270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400" i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Acute Invasive Fungal Sinusitis</a:t>
            </a:r>
          </a:p>
          <a:p>
            <a:endParaRPr lang="en-ID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ID" sz="2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Pengobatan</a:t>
            </a:r>
            <a:endParaRPr lang="en-ID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Bedah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debridemen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emergency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Agen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anti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jamur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sistemik</a:t>
            </a: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Managemen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faktor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pencetus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ex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ketoasidosis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diabetic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Mortalitas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terkait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sinusitis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akut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jamur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invasive 50-80%.</a:t>
            </a:r>
          </a:p>
          <a:p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Dilaporkan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mengalami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penurunan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akibat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pemahaman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diagnosis dan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pengobatan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yg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tepat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18%</a:t>
            </a:r>
          </a:p>
          <a:p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Mortalitas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tertinggi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pada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infeksi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Mucor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dibanding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Aspergillus sp.</a:t>
            </a: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964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0FEF5-B4CF-4B21-AB0F-1482BB9B3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4225" y="303884"/>
            <a:ext cx="771089" cy="595017"/>
          </a:xfrm>
        </p:spPr>
        <p:txBody>
          <a:bodyPr/>
          <a:lstStyle/>
          <a:p>
            <a:fld id="{D57F1E4F-1CFF-5643-939E-217C01CDF565}" type="slidenum">
              <a:rPr lang="en-US" sz="1400" smtClean="0"/>
              <a:pPr/>
              <a:t>36</a:t>
            </a:fld>
            <a:endParaRPr lang="en-US" sz="1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FCA25DE-3753-436A-8F55-762BF20072A1}"/>
              </a:ext>
            </a:extLst>
          </p:cNvPr>
          <p:cNvSpPr/>
          <p:nvPr/>
        </p:nvSpPr>
        <p:spPr>
          <a:xfrm>
            <a:off x="448480" y="937645"/>
            <a:ext cx="11081289" cy="498270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400" i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Granulomatous Invasive Fungal Sinusitis</a:t>
            </a:r>
            <a:endParaRPr lang="en-ID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Slowly progressive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Sering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pada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pasien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immunocomptent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dan sinusitis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kronis</a:t>
            </a: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Penyebab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utama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Genus Aspergillus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Miroskopik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adanya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invasi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/: giant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sel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plasma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sel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sentral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sel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granuloma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yg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mengandung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eosinophil, fibrinoid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nekrosis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fibrosis dan </a:t>
            </a:r>
            <a:r>
              <a:rPr lang="en-ID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perubahan</a:t>
            </a:r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vasculitis.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en-ID" sz="24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.</a:t>
            </a:r>
            <a:endParaRPr lang="en-ID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2EEBB02-C518-4A05-B9E5-08A073C84098}"/>
              </a:ext>
            </a:extLst>
          </p:cNvPr>
          <p:cNvCxnSpPr/>
          <p:nvPr/>
        </p:nvCxnSpPr>
        <p:spPr>
          <a:xfrm>
            <a:off x="2827952" y="2903767"/>
            <a:ext cx="59634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696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025DD-CC01-49DE-A6FA-DB504346D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GAMBARAN RADIOLOGI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112FD-BAC9-4BEC-A8C5-818C5726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Arial Black" panose="020B0A04020102020204" pitchFamily="34" charset="0"/>
              </a:rPr>
              <a:t>nonspesifik</a:t>
            </a:r>
            <a:r>
              <a:rPr lang="en-US" dirty="0"/>
              <a:t> dan </a:t>
            </a:r>
            <a:r>
              <a:rPr lang="en-US" dirty="0" err="1">
                <a:solidFill>
                  <a:srgbClr val="FF0000"/>
                </a:solidFill>
                <a:latin typeface="Arial Black" panose="020B0A04020102020204" pitchFamily="34" charset="0"/>
              </a:rPr>
              <a:t>mirip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sinusitis </a:t>
            </a:r>
            <a:r>
              <a:rPr lang="en-US" dirty="0" err="1"/>
              <a:t>jamur</a:t>
            </a:r>
            <a:r>
              <a:rPr lang="en-US" dirty="0"/>
              <a:t> </a:t>
            </a:r>
            <a:r>
              <a:rPr lang="en-US" dirty="0" err="1"/>
              <a:t>invasif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</a:p>
          <a:p>
            <a:r>
              <a:rPr lang="en-US" dirty="0" err="1"/>
              <a:t>Opasitas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sinus yang </a:t>
            </a:r>
            <a:r>
              <a:rPr lang="en-US" dirty="0" err="1"/>
              <a:t>terlibat</a:t>
            </a:r>
            <a:r>
              <a:rPr lang="en-US" dirty="0"/>
              <a:t>, dan </a:t>
            </a:r>
            <a:r>
              <a:rPr lang="en-US" dirty="0" err="1"/>
              <a:t>invasi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sekitarnya</a:t>
            </a:r>
            <a:endParaRPr lang="en-US" dirty="0"/>
          </a:p>
          <a:p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sinus, </a:t>
            </a:r>
            <a:r>
              <a:rPr lang="en-US" dirty="0" err="1"/>
              <a:t>orbita</a:t>
            </a:r>
            <a:r>
              <a:rPr lang="en-US" dirty="0"/>
              <a:t> dan </a:t>
            </a:r>
            <a:r>
              <a:rPr lang="en-US" dirty="0" err="1"/>
              <a:t>kompartemen</a:t>
            </a:r>
            <a:r>
              <a:rPr lang="en-US" dirty="0"/>
              <a:t> </a:t>
            </a:r>
            <a:r>
              <a:rPr lang="en-US" dirty="0" err="1"/>
              <a:t>intrakranial</a:t>
            </a:r>
            <a:r>
              <a:rPr lang="en-US" dirty="0"/>
              <a:t> juga </a:t>
            </a:r>
            <a:r>
              <a:rPr lang="en-US" dirty="0" err="1"/>
              <a:t>terlihat</a:t>
            </a:r>
            <a:r>
              <a:rPr lang="en-US" dirty="0"/>
              <a:t>.</a:t>
            </a:r>
          </a:p>
          <a:p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sinus yang </a:t>
            </a:r>
            <a:r>
              <a:rPr lang="en-US" dirty="0" err="1"/>
              <a:t>terinfeksi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0A339-2674-415A-9A0C-D5F4419F6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472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E72C7C94-E0E9-4290-8808-1639442EBBB3}"/>
              </a:ext>
            </a:extLst>
          </p:cNvPr>
          <p:cNvSpPr/>
          <p:nvPr/>
        </p:nvSpPr>
        <p:spPr>
          <a:xfrm>
            <a:off x="540327" y="1066799"/>
            <a:ext cx="4031673" cy="748146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C76615-3C90-4006-8883-EC372367EF92}"/>
              </a:ext>
            </a:extLst>
          </p:cNvPr>
          <p:cNvSpPr/>
          <p:nvPr/>
        </p:nvSpPr>
        <p:spPr>
          <a:xfrm>
            <a:off x="748145" y="2249487"/>
            <a:ext cx="10432473" cy="289054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EF791A-6DD0-4A89-BDE8-D5F5C3F5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>
                <a:solidFill>
                  <a:srgbClr val="FFFF00"/>
                </a:solidFill>
              </a:rPr>
              <a:t>kesimpulan</a:t>
            </a:r>
            <a:endParaRPr lang="en-ID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B8FBF-8891-4FD6-96E5-89ED356E6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Sinusitis </a:t>
            </a:r>
            <a:r>
              <a:rPr lang="en-US" dirty="0" err="1">
                <a:solidFill>
                  <a:srgbClr val="FFFF00"/>
                </a:solidFill>
              </a:rPr>
              <a:t>jamur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diklasifikasikan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dalam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bentuk</a:t>
            </a:r>
            <a:r>
              <a:rPr lang="en-US" dirty="0">
                <a:solidFill>
                  <a:srgbClr val="FFFF00"/>
                </a:solidFill>
              </a:rPr>
              <a:t> non-</a:t>
            </a:r>
            <a:r>
              <a:rPr lang="en-US" dirty="0" err="1">
                <a:solidFill>
                  <a:srgbClr val="FFFF00"/>
                </a:solidFill>
              </a:rPr>
              <a:t>invasif</a:t>
            </a:r>
            <a:r>
              <a:rPr lang="en-US" dirty="0">
                <a:solidFill>
                  <a:srgbClr val="FFFF00"/>
                </a:solidFill>
              </a:rPr>
              <a:t> (AFS, </a:t>
            </a:r>
            <a:r>
              <a:rPr lang="en-US" dirty="0" err="1">
                <a:solidFill>
                  <a:srgbClr val="FFFF00"/>
                </a:solidFill>
              </a:rPr>
              <a:t>jamur</a:t>
            </a:r>
            <a:r>
              <a:rPr lang="en-US" dirty="0">
                <a:solidFill>
                  <a:srgbClr val="FFFF00"/>
                </a:solidFill>
              </a:rPr>
              <a:t> bola) dan </a:t>
            </a:r>
            <a:r>
              <a:rPr lang="en-US" dirty="0" err="1">
                <a:solidFill>
                  <a:srgbClr val="FFFF00"/>
                </a:solidFill>
              </a:rPr>
              <a:t>invasif</a:t>
            </a:r>
            <a:r>
              <a:rPr lang="en-US" dirty="0">
                <a:solidFill>
                  <a:srgbClr val="FFFF00"/>
                </a:solidFill>
              </a:rPr>
              <a:t> (</a:t>
            </a:r>
            <a:r>
              <a:rPr lang="en-US" dirty="0" err="1">
                <a:solidFill>
                  <a:srgbClr val="FFFF00"/>
                </a:solidFill>
              </a:rPr>
              <a:t>akut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invasif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kronis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invasif</a:t>
            </a:r>
            <a:r>
              <a:rPr lang="en-US" dirty="0">
                <a:solidFill>
                  <a:srgbClr val="FFFF00"/>
                </a:solidFill>
              </a:rPr>
              <a:t>, dan </a:t>
            </a:r>
            <a:r>
              <a:rPr lang="en-US" dirty="0" err="1">
                <a:solidFill>
                  <a:srgbClr val="FFFF00"/>
                </a:solidFill>
              </a:rPr>
              <a:t>kronis</a:t>
            </a:r>
            <a:r>
              <a:rPr lang="en-US" dirty="0">
                <a:solidFill>
                  <a:srgbClr val="FFFF00"/>
                </a:solidFill>
              </a:rPr>
              <a:t> granulomatous) . </a:t>
            </a:r>
            <a:r>
              <a:rPr lang="en-US" dirty="0" err="1">
                <a:solidFill>
                  <a:srgbClr val="FFFF00"/>
                </a:solidFill>
              </a:rPr>
              <a:t>Berbagai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jenis</a:t>
            </a:r>
            <a:r>
              <a:rPr lang="en-US" dirty="0">
                <a:solidFill>
                  <a:srgbClr val="FFFF00"/>
                </a:solidFill>
              </a:rPr>
              <a:t> dan </a:t>
            </a:r>
            <a:r>
              <a:rPr lang="en-US" dirty="0" err="1">
                <a:solidFill>
                  <a:srgbClr val="FFFF00"/>
                </a:solidFill>
              </a:rPr>
              <a:t>subtipe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dari</a:t>
            </a:r>
            <a:r>
              <a:rPr lang="en-US" dirty="0">
                <a:solidFill>
                  <a:srgbClr val="FFFF00"/>
                </a:solidFill>
              </a:rPr>
              <a:t> Sinusitis </a:t>
            </a:r>
            <a:r>
              <a:rPr lang="en-US" dirty="0" err="1">
                <a:solidFill>
                  <a:srgbClr val="FFFF00"/>
                </a:solidFill>
              </a:rPr>
              <a:t>jamur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hadir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dengan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gejala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klinis,mirip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dengan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bentuk</a:t>
            </a:r>
            <a:r>
              <a:rPr lang="en-US" dirty="0">
                <a:solidFill>
                  <a:srgbClr val="FFFF00"/>
                </a:solidFill>
              </a:rPr>
              <a:t> virus dan </a:t>
            </a:r>
            <a:r>
              <a:rPr lang="en-US" dirty="0" err="1">
                <a:solidFill>
                  <a:srgbClr val="FFFF00"/>
                </a:solidFill>
              </a:rPr>
              <a:t>bakteri</a:t>
            </a:r>
            <a:r>
              <a:rPr lang="en-US" dirty="0">
                <a:solidFill>
                  <a:srgbClr val="FFFF00"/>
                </a:solidFill>
              </a:rPr>
              <a:t> sinusitis.</a:t>
            </a:r>
            <a:endParaRPr lang="en-ID" dirty="0">
              <a:solidFill>
                <a:srgbClr val="FFFF00"/>
              </a:solidFill>
            </a:endParaRPr>
          </a:p>
          <a:p>
            <a:r>
              <a:rPr lang="en-US" dirty="0" err="1">
                <a:solidFill>
                  <a:srgbClr val="FFFF00"/>
                </a:solidFill>
              </a:rPr>
              <a:t>Namun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morbiditas</a:t>
            </a:r>
            <a:r>
              <a:rPr lang="en-US" dirty="0">
                <a:solidFill>
                  <a:srgbClr val="FFFF00"/>
                </a:solidFill>
              </a:rPr>
              <a:t> dan </a:t>
            </a:r>
            <a:r>
              <a:rPr lang="en-US" dirty="0" err="1">
                <a:solidFill>
                  <a:srgbClr val="FFFF00"/>
                </a:solidFill>
              </a:rPr>
              <a:t>mortalitas</a:t>
            </a:r>
            <a:r>
              <a:rPr lang="en-US" dirty="0">
                <a:solidFill>
                  <a:srgbClr val="FFFF00"/>
                </a:solidFill>
              </a:rPr>
              <a:t> yang </a:t>
            </a:r>
            <a:r>
              <a:rPr lang="en-US" dirty="0" err="1">
                <a:solidFill>
                  <a:srgbClr val="FFFF00"/>
                </a:solidFill>
              </a:rPr>
              <a:t>terkait</a:t>
            </a:r>
            <a:r>
              <a:rPr lang="en-US" dirty="0">
                <a:solidFill>
                  <a:srgbClr val="FFFF00"/>
                </a:solidFill>
              </a:rPr>
              <a:t> Sinusitis </a:t>
            </a:r>
            <a:r>
              <a:rPr lang="en-US" dirty="0" err="1">
                <a:solidFill>
                  <a:srgbClr val="FFFF00"/>
                </a:solidFill>
              </a:rPr>
              <a:t>jamur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lebih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buruk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bila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dibandingkan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dengan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patogen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lainnya</a:t>
            </a:r>
            <a:r>
              <a:rPr lang="en-US" dirty="0">
                <a:solidFill>
                  <a:srgbClr val="FFFF00"/>
                </a:solidFill>
              </a:rPr>
              <a:t>. Ahli </a:t>
            </a:r>
            <a:r>
              <a:rPr lang="en-US" dirty="0" err="1">
                <a:solidFill>
                  <a:srgbClr val="FFFF00"/>
                </a:solidFill>
              </a:rPr>
              <a:t>Radiologi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berdasarkan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gambaran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radiologi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dapat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membantu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menyarankan</a:t>
            </a:r>
            <a:r>
              <a:rPr lang="en-US" dirty="0">
                <a:solidFill>
                  <a:srgbClr val="FFFF00"/>
                </a:solidFill>
              </a:rPr>
              <a:t> diagnosis Sinusitis </a:t>
            </a:r>
            <a:r>
              <a:rPr lang="en-US" dirty="0" err="1">
                <a:solidFill>
                  <a:srgbClr val="FFFF00"/>
                </a:solidFill>
              </a:rPr>
              <a:t>jamur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dalam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pemeriksaan</a:t>
            </a:r>
            <a:r>
              <a:rPr lang="en-US" dirty="0">
                <a:solidFill>
                  <a:srgbClr val="FFFF00"/>
                </a:solidFill>
              </a:rPr>
              <a:t> yang </a:t>
            </a:r>
            <a:r>
              <a:rPr lang="en-US" dirty="0" err="1">
                <a:solidFill>
                  <a:srgbClr val="FFFF00"/>
                </a:solidFill>
              </a:rPr>
              <a:t>tepat</a:t>
            </a:r>
            <a:r>
              <a:rPr lang="en-US" dirty="0">
                <a:solidFill>
                  <a:srgbClr val="FFFF00"/>
                </a:solidFill>
              </a:rPr>
              <a:t>. </a:t>
            </a:r>
            <a:r>
              <a:rPr lang="en-US" dirty="0" err="1">
                <a:solidFill>
                  <a:srgbClr val="FFFF00"/>
                </a:solidFill>
              </a:rPr>
              <a:t>Penilaian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akurat</a:t>
            </a:r>
            <a:r>
              <a:rPr lang="en-US" dirty="0">
                <a:solidFill>
                  <a:srgbClr val="FFFF00"/>
                </a:solidFill>
              </a:rPr>
              <a:t> oleh </a:t>
            </a:r>
            <a:r>
              <a:rPr lang="en-US" dirty="0" err="1">
                <a:solidFill>
                  <a:srgbClr val="FFFF00"/>
                </a:solidFill>
              </a:rPr>
              <a:t>ahli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Radiologi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terutama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ketika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menilai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bentuk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invasif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penting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berkaitan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dengan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penanatalaksaan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selanjutnya</a:t>
            </a:r>
            <a:r>
              <a:rPr lang="en-ID" dirty="0">
                <a:solidFill>
                  <a:srgbClr val="FFFF00"/>
                </a:solidFill>
              </a:rPr>
              <a:t>, dan </a:t>
            </a:r>
            <a:r>
              <a:rPr lang="en-ID" dirty="0" err="1">
                <a:solidFill>
                  <a:srgbClr val="FFFF00"/>
                </a:solidFill>
              </a:rPr>
              <a:t>berpengaruh</a:t>
            </a:r>
            <a:r>
              <a:rPr lang="en-ID" dirty="0">
                <a:solidFill>
                  <a:srgbClr val="FFFF00"/>
                </a:solidFill>
              </a:rPr>
              <a:t> pada prognosis </a:t>
            </a:r>
            <a:r>
              <a:rPr lang="en-ID" dirty="0" err="1">
                <a:solidFill>
                  <a:srgbClr val="FFFF00"/>
                </a:solidFill>
              </a:rPr>
              <a:t>pasien</a:t>
            </a:r>
            <a:endParaRPr lang="en-ID" dirty="0">
              <a:solidFill>
                <a:srgbClr val="FFFF00"/>
              </a:solidFill>
            </a:endParaRPr>
          </a:p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A7AF4-B035-4777-8256-EEE5F72BC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18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33236" y="3184311"/>
            <a:ext cx="73306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D" sz="8000" b="1" dirty="0">
                <a:ln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“TERIMA KASIH”</a:t>
            </a:r>
            <a:endParaRPr lang="en-US" sz="8000" b="1" cap="none" spc="0" dirty="0">
              <a:ln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38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A916B-4D09-40D3-BD79-652C4B86A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18C2D7-6504-4BD0-AF4D-133E3B304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08" y="855765"/>
            <a:ext cx="4387517" cy="10040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ID" b="1" dirty="0">
                <a:solidFill>
                  <a:schemeClr val="tx1"/>
                </a:solidFill>
                <a:latin typeface="Comic Sans MS" panose="030F0702030302020204" pitchFamily="66" charset="0"/>
              </a:rPr>
              <a:t>ANATOMI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12C93E-97B4-458C-A8FB-3BD779A15CCE}"/>
              </a:ext>
            </a:extLst>
          </p:cNvPr>
          <p:cNvSpPr/>
          <p:nvPr/>
        </p:nvSpPr>
        <p:spPr>
          <a:xfrm>
            <a:off x="290808" y="2097086"/>
            <a:ext cx="10729993" cy="37861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latin typeface="Times New Roman" panose="02020603050405020304" pitchFamily="18" charset="0"/>
              </a:rPr>
              <a:t>Secara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klnis</a:t>
            </a:r>
            <a:r>
              <a:rPr lang="en-US" sz="2400" dirty="0">
                <a:latin typeface="Times New Roman" panose="02020603050405020304" pitchFamily="18" charset="0"/>
              </a:rPr>
              <a:t> sinus </a:t>
            </a:r>
            <a:r>
              <a:rPr lang="en-US" sz="2400" dirty="0" err="1">
                <a:latin typeface="Times New Roman" panose="02020603050405020304" pitchFamily="18" charset="0"/>
              </a:rPr>
              <a:t>dibagi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dua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grup</a:t>
            </a:r>
            <a:r>
              <a:rPr lang="en-US" sz="2400" dirty="0">
                <a:latin typeface="Times New Roman" panose="02020603050405020304" pitchFamily="18" charset="0"/>
              </a:rPr>
              <a:t>:</a:t>
            </a:r>
          </a:p>
          <a:p>
            <a:r>
              <a:rPr lang="en-US" sz="2400" b="1" dirty="0">
                <a:latin typeface="Times New Roman" panose="02020603050405020304" pitchFamily="18" charset="0"/>
              </a:rPr>
              <a:t>1. Anterior group :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maxillaris</a:t>
            </a:r>
            <a:r>
              <a:rPr lang="en-US" sz="2400" dirty="0">
                <a:latin typeface="Times New Roman" panose="02020603050405020304" pitchFamily="18" charset="0"/>
              </a:rPr>
              <a:t>, frontalis , anterior dan </a:t>
            </a:r>
            <a:r>
              <a:rPr lang="en-US" sz="2400" dirty="0" err="1">
                <a:latin typeface="Times New Roman" panose="02020603050405020304" pitchFamily="18" charset="0"/>
              </a:rPr>
              <a:t>ethmoidalis</a:t>
            </a:r>
            <a:r>
              <a:rPr lang="en-US" sz="2400" dirty="0">
                <a:latin typeface="Times New Roman" panose="02020603050405020304" pitchFamily="18" charset="0"/>
              </a:rPr>
              <a:t>. </a:t>
            </a:r>
            <a:endParaRPr lang="en-ID" sz="2400" dirty="0">
              <a:latin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</a:rPr>
              <a:t>2. Posterior groups: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ethmoid posterior </a:t>
            </a:r>
            <a:r>
              <a:rPr lang="en-US" sz="2400" b="1" dirty="0">
                <a:latin typeface="Times New Roman" panose="02020603050405020304" pitchFamily="18" charset="0"/>
              </a:rPr>
              <a:t>dan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sphenoid</a:t>
            </a:r>
          </a:p>
          <a:p>
            <a:endParaRPr lang="en-US" sz="2400" b="1" dirty="0">
              <a:latin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</a:endParaRPr>
          </a:p>
          <a:p>
            <a:pPr algn="r"/>
            <a:r>
              <a:rPr lang="en-US" sz="1200" dirty="0">
                <a:latin typeface="Corbel" panose="020B0503020204020204" pitchFamily="34" charset="0"/>
              </a:rPr>
              <a:t>Disease of ear, nose &amp; throat 4</a:t>
            </a:r>
            <a:r>
              <a:rPr lang="en-US" sz="800" dirty="0">
                <a:latin typeface="Corbel" panose="020B0503020204020204" pitchFamily="34" charset="0"/>
              </a:rPr>
              <a:t>th </a:t>
            </a:r>
            <a:r>
              <a:rPr lang="en-US" sz="1200" dirty="0">
                <a:latin typeface="Corbel" panose="020B0503020204020204" pitchFamily="34" charset="0"/>
              </a:rPr>
              <a:t>edition – PL Dhingra</a:t>
            </a:r>
            <a:endParaRPr lang="en-ID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30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64390-62C8-4F9F-AF78-DCF3786C6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98F45-2378-4139-B047-6C693AE8D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A22FA-F25E-4A92-9916-1C1A0E398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995C966F-9953-4725-BEB6-E1DDA5CDEA0C}"/>
              </a:ext>
            </a:extLst>
          </p:cNvPr>
          <p:cNvSpPr/>
          <p:nvPr/>
        </p:nvSpPr>
        <p:spPr>
          <a:xfrm>
            <a:off x="318978" y="170121"/>
            <a:ext cx="11025782" cy="631654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84FEF9-51EF-4D5A-B985-62892CFD4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18" y="371333"/>
            <a:ext cx="9905998" cy="587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8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8E3E19-C4D9-4EAF-9474-0DBCD9F7F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04" y="250459"/>
            <a:ext cx="4401693" cy="10242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3A3F7-3C06-4CA7-A0C1-396DD3A1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A97244-8A2B-4E40-9D21-41C30BEE2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6452" y="1475508"/>
            <a:ext cx="5782504" cy="4811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551EDF-4409-40BE-BDB9-8352AE8243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044" y="1475507"/>
            <a:ext cx="6418551" cy="481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06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1D62B-67EF-4907-B39D-97DC5C38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FDE59-1D45-4333-A78A-8E37C52F2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BB612-50B4-4D72-9F74-E402132A1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258459-2E44-4116-8E86-C4AC58484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1" y="2249487"/>
            <a:ext cx="9905997" cy="41088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AC20CE-2AA0-41C5-9F11-E40F7668E2D1}"/>
              </a:ext>
            </a:extLst>
          </p:cNvPr>
          <p:cNvSpPr/>
          <p:nvPr/>
        </p:nvSpPr>
        <p:spPr>
          <a:xfrm>
            <a:off x="9060873" y="6450444"/>
            <a:ext cx="2452254" cy="296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/>
              <a:t>Hapugoda</a:t>
            </a:r>
            <a:r>
              <a:rPr lang="en-ID" dirty="0"/>
              <a:t> et al, 2010</a:t>
            </a:r>
          </a:p>
        </p:txBody>
      </p:sp>
    </p:spTree>
    <p:extLst>
      <p:ext uri="{BB962C8B-B14F-4D97-AF65-F5344CB8AC3E}">
        <p14:creationId xmlns:p14="http://schemas.microsoft.com/office/powerpoint/2010/main" val="3778252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67EC6-5197-4359-BF6E-21CCF107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974C21-0D3D-4A0B-9087-EF67FCCF6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308" y="169888"/>
            <a:ext cx="4221776" cy="33569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91CFB6-DA3C-44F0-BEF1-C976B3A3D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16" y="159668"/>
            <a:ext cx="4221776" cy="33774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EF1F7D-39D5-4287-AA54-812AD7A59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16" y="3782290"/>
            <a:ext cx="4228951" cy="29160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7E0905-AF27-4B3A-A25A-13022F33B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691" y="3782290"/>
            <a:ext cx="4045010" cy="29058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385DD1-906E-4994-AF84-07DF6CC507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809" y="6451421"/>
            <a:ext cx="247519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33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3EA971-5074-42C4-8D43-429037E81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03" y="454359"/>
            <a:ext cx="4401693" cy="10242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93975-FCE6-4B61-A71B-4EF93CF79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4322617"/>
            <a:ext cx="3546623" cy="1468583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C2AAE-A14D-47F7-9693-E35C7B9F1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3535F8-457A-435C-BE54-6A697B156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31" y="1816779"/>
            <a:ext cx="4767038" cy="48247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59D204-03E6-47F6-8AFE-76D2E531D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811" y="1816780"/>
            <a:ext cx="6441017" cy="48247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9158AE-88D6-46CC-BAE6-71E2AF6BECD7}"/>
              </a:ext>
            </a:extLst>
          </p:cNvPr>
          <p:cNvSpPr/>
          <p:nvPr/>
        </p:nvSpPr>
        <p:spPr>
          <a:xfrm>
            <a:off x="10276321" y="6511636"/>
            <a:ext cx="1790988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/>
              <a:t>Glik</a:t>
            </a:r>
            <a:r>
              <a:rPr lang="en-ID" dirty="0"/>
              <a:t> et al, 2016</a:t>
            </a:r>
          </a:p>
        </p:txBody>
      </p:sp>
    </p:spTree>
    <p:extLst>
      <p:ext uri="{BB962C8B-B14F-4D97-AF65-F5344CB8AC3E}">
        <p14:creationId xmlns:p14="http://schemas.microsoft.com/office/powerpoint/2010/main" val="2887398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3459</TotalTime>
  <Words>2007</Words>
  <Application>Microsoft Office PowerPoint</Application>
  <PresentationFormat>Widescreen</PresentationFormat>
  <Paragraphs>244</Paragraphs>
  <Slides>39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Arial Black</vt:lpstr>
      <vt:lpstr>Calibri</vt:lpstr>
      <vt:lpstr>Chiller</vt:lpstr>
      <vt:lpstr>Comic Sans MS</vt:lpstr>
      <vt:lpstr>Corbel</vt:lpstr>
      <vt:lpstr>Times New Roman</vt:lpstr>
      <vt:lpstr>Tw Cen MT</vt:lpstr>
      <vt:lpstr>Wingdings</vt:lpstr>
      <vt:lpstr>Circuit</vt:lpstr>
      <vt:lpstr>Journal RevIEW  FUNGAL SINUSITIS Eytan Raz, MD, William Win, MD, Mari Hagiwara, MD, Yvonne W. Lui, MD, Benjamin Cohen, MD, Girish M. Fatterpekar, MD,  neuroimaging clin n am, 2015  Oleh : ivan ferdion  Pembimbing: DR. Rachmi Fauziah Rahayu Sp.Rad ( K ) KSM radiologi FK Universitas Sebelas Maret/RSUD Dr. Moewardi  Surakarta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SINUSITIS JAMUR NON INVASIF</vt:lpstr>
      <vt:lpstr>PowerPoint Presentation</vt:lpstr>
      <vt:lpstr>PowerPoint Presentation</vt:lpstr>
      <vt:lpstr>PowerPoint Presentation</vt:lpstr>
      <vt:lpstr>SINUSITIS JAMUR NON INVASIF</vt:lpstr>
      <vt:lpstr>PowerPoint Presentation</vt:lpstr>
      <vt:lpstr>PowerPoint Presentation</vt:lpstr>
      <vt:lpstr>PowerPoint Presentation</vt:lpstr>
      <vt:lpstr>PowerPoint Presentation</vt:lpstr>
      <vt:lpstr>SINUSITIS JAMUR INVASIF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GAMBARAN RADIOLOGI</vt:lpstr>
      <vt:lpstr>kesimpulan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novitri</cp:lastModifiedBy>
  <cp:revision>191</cp:revision>
  <cp:lastPrinted>2018-11-20T13:42:32Z</cp:lastPrinted>
  <dcterms:created xsi:type="dcterms:W3CDTF">2018-07-24T02:20:43Z</dcterms:created>
  <dcterms:modified xsi:type="dcterms:W3CDTF">2019-04-15T14:14:02Z</dcterms:modified>
</cp:coreProperties>
</file>