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4"/>
  </p:notesMasterIdLst>
  <p:sldIdLst>
    <p:sldId id="284" r:id="rId3"/>
    <p:sldId id="415" r:id="rId5"/>
    <p:sldId id="440" r:id="rId6"/>
    <p:sldId id="256" r:id="rId7"/>
    <p:sldId id="416" r:id="rId8"/>
    <p:sldId id="441" r:id="rId9"/>
    <p:sldId id="417" r:id="rId10"/>
    <p:sldId id="418" r:id="rId11"/>
    <p:sldId id="419" r:id="rId12"/>
    <p:sldId id="420" r:id="rId13"/>
    <p:sldId id="296" r:id="rId14"/>
    <p:sldId id="295" r:id="rId15"/>
    <p:sldId id="290" r:id="rId16"/>
    <p:sldId id="442" r:id="rId17"/>
    <p:sldId id="421" r:id="rId18"/>
    <p:sldId id="297" r:id="rId19"/>
    <p:sldId id="422" r:id="rId20"/>
    <p:sldId id="423" r:id="rId21"/>
    <p:sldId id="299" r:id="rId22"/>
    <p:sldId id="300" r:id="rId23"/>
    <p:sldId id="301" r:id="rId24"/>
    <p:sldId id="302" r:id="rId25"/>
    <p:sldId id="304" r:id="rId26"/>
    <p:sldId id="303" r:id="rId27"/>
    <p:sldId id="424" r:id="rId28"/>
    <p:sldId id="310" r:id="rId29"/>
    <p:sldId id="425" r:id="rId30"/>
    <p:sldId id="311" r:id="rId31"/>
    <p:sldId id="312" r:id="rId32"/>
    <p:sldId id="314" r:id="rId33"/>
    <p:sldId id="315" r:id="rId34"/>
    <p:sldId id="313" r:id="rId35"/>
    <p:sldId id="426" r:id="rId36"/>
    <p:sldId id="316" r:id="rId37"/>
    <p:sldId id="317" r:id="rId38"/>
    <p:sldId id="318" r:id="rId39"/>
    <p:sldId id="323" r:id="rId40"/>
    <p:sldId id="324" r:id="rId41"/>
    <p:sldId id="325" r:id="rId42"/>
    <p:sldId id="326" r:id="rId43"/>
    <p:sldId id="427" r:id="rId44"/>
    <p:sldId id="428" r:id="rId45"/>
    <p:sldId id="429" r:id="rId46"/>
    <p:sldId id="431" r:id="rId47"/>
    <p:sldId id="432" r:id="rId48"/>
    <p:sldId id="348" r:id="rId49"/>
    <p:sldId id="349" r:id="rId50"/>
    <p:sldId id="350" r:id="rId51"/>
    <p:sldId id="433" r:id="rId52"/>
    <p:sldId id="434" r:id="rId53"/>
    <p:sldId id="435" r:id="rId54"/>
    <p:sldId id="436" r:id="rId55"/>
    <p:sldId id="437" r:id="rId56"/>
    <p:sldId id="358" r:id="rId57"/>
    <p:sldId id="360" r:id="rId58"/>
    <p:sldId id="438" r:id="rId59"/>
    <p:sldId id="361" r:id="rId60"/>
    <p:sldId id="439" r:id="rId61"/>
    <p:sldId id="285" r:id="rId62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00C5B9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692000" y="326535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855150" y="1840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1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_1">
    <p:bg>
      <p:bgPr>
        <a:solidFill>
          <a:srgbClr val="FD8E80"/>
        </a:solidFill>
        <a:effectLst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1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al">
  <p:cSld name="BLANK_1_1">
    <p:bg>
      <p:bgPr>
        <a:solidFill>
          <a:srgbClr val="6CF3CE"/>
        </a:solidFill>
        <a:effectLst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13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_1_1">
    <p:bg>
      <p:bgPr>
        <a:solidFill>
          <a:srgbClr val="00C5B9"/>
        </a:solidFill>
        <a:effectLst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14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C5B9"/>
                </a:solidFill>
              </a:defRPr>
            </a:lvl1pPr>
            <a:lvl2pPr lvl="1">
              <a:buNone/>
              <a:defRPr>
                <a:solidFill>
                  <a:srgbClr val="00C5B9"/>
                </a:solidFill>
              </a:defRPr>
            </a:lvl2pPr>
            <a:lvl3pPr lvl="2">
              <a:buNone/>
              <a:defRPr>
                <a:solidFill>
                  <a:srgbClr val="00C5B9"/>
                </a:solidFill>
              </a:defRPr>
            </a:lvl3pPr>
            <a:lvl4pPr lvl="3">
              <a:buNone/>
              <a:defRPr>
                <a:solidFill>
                  <a:srgbClr val="00C5B9"/>
                </a:solidFill>
              </a:defRPr>
            </a:lvl4pPr>
            <a:lvl5pPr lvl="4">
              <a:buNone/>
              <a:defRPr>
                <a:solidFill>
                  <a:srgbClr val="00C5B9"/>
                </a:solidFill>
              </a:defRPr>
            </a:lvl5pPr>
            <a:lvl6pPr lvl="5">
              <a:buNone/>
              <a:defRPr>
                <a:solidFill>
                  <a:srgbClr val="00C5B9"/>
                </a:solidFill>
              </a:defRPr>
            </a:lvl6pPr>
            <a:lvl7pPr lvl="6">
              <a:buNone/>
              <a:defRPr>
                <a:solidFill>
                  <a:srgbClr val="00C5B9"/>
                </a:solidFill>
              </a:defRPr>
            </a:lvl7pPr>
            <a:lvl8pPr lvl="7">
              <a:buNone/>
              <a:defRPr>
                <a:solidFill>
                  <a:srgbClr val="00C5B9"/>
                </a:solidFill>
              </a:defRPr>
            </a:lvl8pPr>
            <a:lvl9pPr lvl="8">
              <a:buNone/>
              <a:defRPr>
                <a:solidFill>
                  <a:srgbClr val="00C5B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rgbClr val="6CF3CE"/>
        </a:solidFill>
        <a:effectLst/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TITLE_1_2">
    <p:bg>
      <p:bgPr>
        <a:solidFill>
          <a:srgbClr val="FD8E80"/>
        </a:solidFill>
        <a:effectLst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05768"/>
        </a:solidFill>
        <a:effectLst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5"/>
          <p:cNvSpPr/>
          <p:nvPr/>
        </p:nvSpPr>
        <p:spPr>
          <a:xfrm>
            <a:off x="3855150" y="1459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5"/>
          <p:cNvSpPr txBox="1"/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■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7" name="Google Shape;27;p5"/>
          <p:cNvSpPr txBox="1"/>
          <p:nvPr/>
        </p:nvSpPr>
        <p:spPr>
          <a:xfrm>
            <a:off x="3593400" y="14990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6000" b="1">
              <a:solidFill>
                <a:srgbClr val="00C5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8;p5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" name="Google Shape;31;p6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6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" name="Google Shape;40;p7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41" name="Google Shape;41;p7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7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" name="Google Shape;44;p7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body" idx="1"/>
          </p:nvPr>
        </p:nvSpPr>
        <p:spPr>
          <a:xfrm>
            <a:off x="457200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type="body" idx="2"/>
          </p:nvPr>
        </p:nvSpPr>
        <p:spPr>
          <a:xfrm>
            <a:off x="4692274" y="1600200"/>
            <a:ext cx="3994500" cy="4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8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51" name="Google Shape;51;p8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8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" name="Google Shape;54;p8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6" name="Google Shape;56;p8"/>
          <p:cNvSpPr txBox="1"/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8" name="Google Shape;58;p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9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61" name="Google Shape;61;p9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9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" name="Google Shape;64;p9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10"/>
          <p:cNvSpPr txBox="1"/>
          <p:nvPr>
            <p:ph type="body" idx="1"/>
          </p:nvPr>
        </p:nvSpPr>
        <p:spPr>
          <a:xfrm>
            <a:off x="370050" y="6049300"/>
            <a:ext cx="840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 b="1"/>
            </a:lvl1pPr>
          </a:lstStyle>
          <a:p/>
        </p:txBody>
      </p:sp>
      <p:sp>
        <p:nvSpPr>
          <p:cNvPr id="69" name="Google Shape;69;p10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880050" y="1600209"/>
            <a:ext cx="7383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ctrTitle" idx="4294967295"/>
          </p:nvPr>
        </p:nvSpPr>
        <p:spPr>
          <a:xfrm>
            <a:off x="1102010" y="3473200"/>
            <a:ext cx="6731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Diagnosis Klinis Mesothelioma Pleura Malign</a:t>
            </a:r>
            <a:r>
              <a:rPr lang="id-ID" altLang="en-GB" sz="400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sym typeface="+mn-ea"/>
              </a:rPr>
              <a:t>a</a:t>
            </a:r>
            <a:br>
              <a:rPr lang="id-ID" altLang="en-GB" sz="2800">
                <a:solidFill>
                  <a:schemeClr val="accent4"/>
                </a:solidFill>
                <a:latin typeface="Arial Black" panose="020B0A04020102020204" charset="0"/>
                <a:sym typeface="+mn-ea"/>
              </a:rPr>
            </a:br>
            <a:br>
              <a:rPr lang="id-ID" altLang="en-GB" sz="2800">
                <a:solidFill>
                  <a:schemeClr val="tx1"/>
                </a:solidFill>
                <a:latin typeface="Arial Black" panose="020B0A04020102020204" charset="0"/>
                <a:sym typeface="+mn-ea"/>
              </a:rPr>
            </a:br>
            <a:r>
              <a:rPr 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  <a:t>Andrea Bianco, Tullio Valente, Maria Luisa De Rimini, Giacomo Sica, Alfonso Fiorelli</a:t>
            </a:r>
            <a:br>
              <a:rPr 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</a:br>
            <a:br>
              <a:rPr 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</a:br>
            <a:br>
              <a:rPr 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</a:br>
            <a:r>
              <a:rPr 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  <a:t>D</a:t>
            </a:r>
            <a:r>
              <a:rPr lang="id-ID" alt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  <a:t>itelaah oleh: dr. Rika Mutia Hapsari</a:t>
            </a:r>
            <a:br>
              <a:rPr lang="id-ID" alt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</a:br>
            <a:r>
              <a:rPr lang="id-ID" altLang="en-GB" sz="2000">
                <a:solidFill>
                  <a:schemeClr val="tx1"/>
                </a:solidFill>
                <a:latin typeface="Lucida Console" panose="020B0609040504020204" charset="0"/>
                <a:sym typeface="+mn-ea"/>
              </a:rPr>
              <a:t>Pembimbing: Dr. dr. Widiastuti, SpRad (K) </a:t>
            </a:r>
            <a:br>
              <a:rPr lang="id-ID" altLang="en-GB" sz="2800" b="1">
                <a:solidFill>
                  <a:schemeClr val="accent4"/>
                </a:solidFill>
                <a:latin typeface="Lucida Console" panose="020B0609040504020204" charset="0"/>
              </a:rPr>
            </a:br>
            <a:endParaRPr lang="id-ID" altLang="en-GB" sz="2800" b="1">
              <a:solidFill>
                <a:schemeClr val="accent4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203" name="Google Shape;203;p29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Content Placeholder 5"/>
          <p:cNvPicPr>
            <a:picLocks noChangeAspect="1"/>
          </p:cNvPicPr>
          <p:nvPr>
            <p:ph type="pic" sz="quarter" idx="50"/>
          </p:nvPr>
        </p:nvPicPr>
        <p:blipFill>
          <a:blip r:embed="rId1"/>
          <a:stretch>
            <a:fillRect/>
          </a:stretch>
        </p:blipFill>
        <p:spPr>
          <a:xfrm>
            <a:off x="193675" y="186055"/>
            <a:ext cx="1414780" cy="1408430"/>
          </a:xfrm>
          <a:prstGeom prst="rect">
            <a:avLst/>
          </a:prstGeom>
        </p:spPr>
      </p:pic>
      <p:pic>
        <p:nvPicPr>
          <p:cNvPr id="1" name="Picture Placeholder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186055"/>
            <a:ext cx="1496060" cy="1496060"/>
          </a:xfrm>
          <a:prstGeom prst="rect">
            <a:avLst/>
          </a:prstGeom>
          <a:effectLst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/>
          <p:nvPr/>
        </p:nvGraphicFramePr>
        <p:xfrm>
          <a:off x="1980565" y="1627505"/>
          <a:ext cx="5183505" cy="451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4581525" imgH="3829050" progId="Paint.Picture">
                  <p:embed/>
                </p:oleObj>
              </mc:Choice>
              <mc:Fallback>
                <p:oleObj name="" r:id="rId1" imgW="4581525" imgH="382905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0565" y="1627505"/>
                        <a:ext cx="5183505" cy="4517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PATHOGENESIS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 idx="4294967295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PATHOGENESIS</a:t>
            </a:r>
            <a:endParaRPr lang="id-ID" altLang="en-GB" sz="2800">
              <a:latin typeface="Arial Black" panose="020B0A04020102020204" charset="0"/>
            </a:endParaRPr>
          </a:p>
        </p:txBody>
      </p:sp>
      <p:sp>
        <p:nvSpPr>
          <p:cNvPr id="229" name="Google Shape;229;p32"/>
          <p:cNvSpPr txBox="1"/>
          <p:nvPr>
            <p:ph type="body" idx="4294967295"/>
          </p:nvPr>
        </p:nvSpPr>
        <p:spPr>
          <a:xfrm>
            <a:off x="1190625" y="2853055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1 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rgbClr val="FFFFFF"/>
                </a:solidFill>
                <a:latin typeface="Lucida Console" panose="020B0609040504020204" charset="0"/>
              </a:rPr>
              <a:t>Serabut asbes mampu mengiritasi pleura yang memicu jaringan parut/berkembang menjadi keganasan</a:t>
            </a:r>
            <a:endParaRPr lang="id-ID" sz="12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1" name="Google Shape;231;p32"/>
          <p:cNvSpPr txBox="1"/>
          <p:nvPr>
            <p:ph type="body" idx="4294967295"/>
          </p:nvPr>
        </p:nvSpPr>
        <p:spPr>
          <a:xfrm>
            <a:off x="5761990" y="2853055"/>
            <a:ext cx="2632075" cy="1721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b="1">
                <a:solidFill>
                  <a:srgbClr val="F05768"/>
                </a:solidFill>
              </a:rPr>
              <a:t>2</a:t>
            </a:r>
            <a:endParaRPr lang="id-ID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rgbClr val="FFFFFF"/>
                </a:solidFill>
                <a:latin typeface="Lucida Console" panose="020B0609040504020204" charset="0"/>
              </a:rPr>
              <a:t>Serat asbes menembus sel mesothelial, menggangu mitosis dan menghasilkan mutasi pada DNA dan mengubah struktur kromosom</a:t>
            </a:r>
            <a:endParaRPr lang="id-ID" sz="12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2" name="Google Shape;232;p32"/>
          <p:cNvSpPr txBox="1"/>
          <p:nvPr>
            <p:ph type="body" idx="4294967295"/>
          </p:nvPr>
        </p:nvSpPr>
        <p:spPr>
          <a:xfrm>
            <a:off x="1190625" y="4392930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3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rgbClr val="FFFFFF"/>
                </a:solidFill>
                <a:latin typeface="Lucida Console" panose="020B0609040504020204" charset="0"/>
              </a:rPr>
              <a:t>Asbes memicu produksi radikal bebas oksigen yang bertanggung jawab atas kerusakan DNA intraselular dan gangguan mekanisme perbaikan</a:t>
            </a:r>
            <a:endParaRPr lang="id-ID" sz="12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4" name="Google Shape;234;p32"/>
          <p:cNvSpPr txBox="1"/>
          <p:nvPr>
            <p:ph type="body" idx="4294967295"/>
          </p:nvPr>
        </p:nvSpPr>
        <p:spPr>
          <a:xfrm>
            <a:off x="5762127" y="4392930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4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1200">
                <a:solidFill>
                  <a:srgbClr val="FFFFFF"/>
                </a:solidFill>
                <a:latin typeface="Lucida Console" panose="020B0609040504020204" charset="0"/>
              </a:rPr>
              <a:t>Asbes mengganggu respon protoonkogen yang mengakibatkan proliferasi seluler abnormal melalui kinase protein yang diaktifkan-mitogen (MAP) dan kinase yang diatur sinyal ekstraseluler (ERK) jalur 1 dan 2 </a:t>
            </a:r>
            <a:endParaRPr lang="id-ID" altLang="en-GB" sz="1200">
              <a:solidFill>
                <a:srgbClr val="FFFFFF"/>
              </a:solidFill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535689" y="3074192"/>
            <a:ext cx="430371" cy="289246"/>
            <a:chOff x="1241275" y="3718400"/>
            <a:chExt cx="450650" cy="302875"/>
          </a:xfrm>
        </p:grpSpPr>
        <p:sp>
          <p:nvSpPr>
            <p:cNvPr id="237" name="Google Shape;237;p32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" name="Google Shape;245;p32"/>
          <p:cNvGrpSpPr/>
          <p:nvPr/>
        </p:nvGrpSpPr>
        <p:grpSpPr>
          <a:xfrm>
            <a:off x="5217297" y="4592753"/>
            <a:ext cx="390690" cy="390714"/>
            <a:chOff x="6654650" y="3665275"/>
            <a:chExt cx="409100" cy="409125"/>
          </a:xfrm>
        </p:grpSpPr>
        <p:sp>
          <p:nvSpPr>
            <p:cNvPr id="246" name="Google Shape;246;p3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8" name="Google Shape;248;p32"/>
          <p:cNvGrpSpPr/>
          <p:nvPr/>
        </p:nvGrpSpPr>
        <p:grpSpPr>
          <a:xfrm>
            <a:off x="480957" y="4488157"/>
            <a:ext cx="423351" cy="423375"/>
            <a:chOff x="570875" y="4322250"/>
            <a:chExt cx="443300" cy="443325"/>
          </a:xfrm>
        </p:grpSpPr>
        <p:sp>
          <p:nvSpPr>
            <p:cNvPr id="249" name="Google Shape;249;p3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3" name="Google Shape;253;p32"/>
          <p:cNvGrpSpPr/>
          <p:nvPr/>
        </p:nvGrpSpPr>
        <p:grpSpPr>
          <a:xfrm>
            <a:off x="5157758" y="3073951"/>
            <a:ext cx="409361" cy="436172"/>
            <a:chOff x="5970800" y="1619250"/>
            <a:chExt cx="428650" cy="456725"/>
          </a:xfrm>
        </p:grpSpPr>
        <p:sp>
          <p:nvSpPr>
            <p:cNvPr id="254" name="Google Shape;254;p3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1280795" y="1480820"/>
            <a:ext cx="5823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2000" b="1">
                <a:solidFill>
                  <a:schemeClr val="bg1"/>
                </a:solidFill>
                <a:latin typeface="Lucida Console" panose="020B0609040504020204" charset="0"/>
              </a:rPr>
              <a:t>Asbes merupakan karsinogenik utama yang berkaitan dengan MPM, awalnya terjadi pada permukaan parietal dan beberapa mekanisme patologinya: </a:t>
            </a:r>
            <a:endParaRPr lang="id-ID" altLang="en-US" sz="2000" b="1">
              <a:solidFill>
                <a:schemeClr val="bg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ctrTitle" idx="4294967295"/>
          </p:nvPr>
        </p:nvSpPr>
        <p:spPr>
          <a:xfrm>
            <a:off x="1206150" y="2111125"/>
            <a:ext cx="67317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rgbClr val="FFFFFF"/>
              </a:solidFill>
            </a:endParaRPr>
          </a:p>
        </p:txBody>
      </p:sp>
      <p:sp>
        <p:nvSpPr>
          <p:cNvPr id="202" name="Google Shape;202;p29"/>
          <p:cNvSpPr txBox="1"/>
          <p:nvPr>
            <p:ph type="subTitle" idx="4294967295"/>
          </p:nvPr>
        </p:nvSpPr>
        <p:spPr>
          <a:xfrm>
            <a:off x="1206150" y="3786746"/>
            <a:ext cx="6731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3" name="Google Shape;203;p29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" name="Picture 0" descr="diagram_pleur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" y="1356360"/>
            <a:ext cx="8735060" cy="395478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415665" y="5311140"/>
            <a:ext cx="2540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image: mesothelioma.com</a:t>
            </a: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4" name="Object 3"/>
          <p:cNvGraphicFramePr/>
          <p:nvPr/>
        </p:nvGraphicFramePr>
        <p:xfrm>
          <a:off x="2670175" y="280670"/>
          <a:ext cx="3803650" cy="629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391025" imgH="7086600" progId="Paint.Picture">
                  <p:embed/>
                </p:oleObj>
              </mc:Choice>
              <mc:Fallback>
                <p:oleObj name="" r:id="rId1" imgW="4391025" imgH="70866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70175" y="280670"/>
                        <a:ext cx="3803650" cy="629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799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Faktor resiko lingkungan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mempengaruhi: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Paparan radiasi sebelumnya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Terhirup serat mineral lainnya (misal: Erionite)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Bahan sintesis (misal: Keramik, pertikel nano, dll)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Pewarisan autosomal dominan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Virus Simian (SV 40) sebagai kofaktornya</a:t>
            </a:r>
            <a:endParaRPr lang="id-ID" altLang="en-GB" sz="24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PATHOGENESIS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CLINICAL PRESENTATION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Gejala tidak spesifik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dan dapat menyerupai penyakit saluran nafas: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1. Sesak nafas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2. Nyeri dada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3. Penurunan berat badan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4. Kelelahan</a:t>
            </a:r>
            <a:endParaRPr lang="id-ID" altLang="en-GB" sz="24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061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Gejala klinis ini timbul karena: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1. Keterlibatan pleura ipsilateral (parietal/visceral)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2. Penyebaran intratorakal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3. Penyebaran trans diaphragmatik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4. Penyebaran jauh 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5. Sindrom paraneoplastik</a:t>
            </a:r>
            <a:endParaRPr lang="id-ID" altLang="en-GB" sz="24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1980600" y="2623120"/>
            <a:ext cx="2808000" cy="17667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6CF3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Efusi pleura dan pertumbuhan tumor intratorakal</a:t>
            </a:r>
            <a:endParaRPr lang="id-ID" sz="16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4415115" y="2623120"/>
            <a:ext cx="2862000" cy="1766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00C5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SESAK NAFAS</a:t>
            </a:r>
            <a:endParaRPr lang="id-ID" sz="18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en-GB"/>
          </a:p>
        </p:txBody>
      </p:sp>
      <p:sp>
        <p:nvSpPr>
          <p:cNvPr id="223" name="Google Shape;223;p3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480820"/>
            <a:ext cx="819150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GB" sz="18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Mesothelioma</a:t>
            </a:r>
            <a:r>
              <a:rPr lang="en-GB" sz="18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merupakan</a:t>
            </a:r>
            <a:r>
              <a:rPr 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kanker yang menyerang mesothelium, yaitu lapisan jaringan tipis yang menyelimuti hampir sebagian besar organ bagian dalam</a:t>
            </a:r>
            <a:endParaRPr lang="en-GB" sz="18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111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en-GB" sz="1800">
              <a:latin typeface="Lucida Console" panose="020B0609040504020204" charset="0"/>
            </a:endParaRPr>
          </a:p>
          <a:p>
            <a:pPr marL="3111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en-GB" sz="1800">
              <a:latin typeface="Lucida Console" panose="020B0609040504020204" charset="0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Beberapa organ tubuh yang memiliki mesothelium</a:t>
            </a:r>
            <a:r>
              <a:rPr lang="id-ID" alt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:</a:t>
            </a:r>
            <a:r>
              <a:rPr 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paru-paru (pleura), perut (abdomen), jantung (pericardial), dan testikel (tunica vaginalis)</a:t>
            </a:r>
            <a:endParaRPr lang="en-GB" sz="18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en-GB" sz="18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111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en-GB" sz="18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GB" sz="1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Kanker ini tergolong agresif dan banyak penderitanya yang tidak berhasil terobati</a:t>
            </a:r>
            <a:endParaRPr lang="en-GB" altLang="en-US" sz="18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Lucida Console" panose="020B0609040504020204" charset="0"/>
                <a:sym typeface="+mn-ea"/>
              </a:rPr>
              <a:t>PERHIMPUNAN DOKTER PARU INDONESIA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2117760" y="2545650"/>
            <a:ext cx="2808000" cy="17667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6CF3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Invasi tumor pada dinding dada</a:t>
            </a:r>
            <a:endParaRPr lang="id-ID" sz="16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4569420" y="2545650"/>
            <a:ext cx="2862000" cy="1766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00C5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NYERI DADA</a:t>
            </a:r>
            <a:endParaRPr lang="id-ID" sz="18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en-GB"/>
          </a:p>
        </p:txBody>
      </p:sp>
      <p:sp>
        <p:nvSpPr>
          <p:cNvPr id="223" name="Google Shape;223;p3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2143795" y="2545650"/>
            <a:ext cx="2808000" cy="17667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6CF3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Tumor menyerang struktur saraf intercosta, paravertebrae atau brachialis</a:t>
            </a:r>
            <a:endParaRPr lang="id-ID" sz="16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4554180" y="2545650"/>
            <a:ext cx="2862000" cy="1766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00C5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NYERI DADA DAN NEUROPATIK</a:t>
            </a:r>
            <a:endParaRPr lang="id-ID" sz="18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en-GB"/>
          </a:p>
        </p:txBody>
      </p:sp>
      <p:sp>
        <p:nvSpPr>
          <p:cNvPr id="223" name="Google Shape;223;p3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2229520" y="2545650"/>
            <a:ext cx="2808000" cy="17667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6CF3C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STADIUM LANJUT</a:t>
            </a:r>
            <a:endParaRPr lang="id-ID" sz="16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4655145" y="2545650"/>
            <a:ext cx="2862000" cy="1766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00C5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>
                <a:solidFill>
                  <a:schemeClr val="bg1"/>
                </a:solidFill>
                <a:latin typeface="Lucida Console" panose="020B0609040504020204" charset="0"/>
                <a:ea typeface="Source Sans Pro"/>
                <a:cs typeface="Source Sans Pro"/>
                <a:sym typeface="Source Sans Pro"/>
              </a:rPr>
              <a:t>Penurunan berat badan, kelelahan, cachexia, demam dan keringat malam</a:t>
            </a:r>
            <a:endParaRPr lang="id-ID" sz="1600" b="1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CLINICAL PRESENTATION</a:t>
            </a:r>
            <a:endParaRPr lang="en-GB"/>
          </a:p>
        </p:txBody>
      </p:sp>
      <p:sp>
        <p:nvSpPr>
          <p:cNvPr id="223" name="Google Shape;223;p3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DIAGNOSTIC PROCEDURE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 idx="4294967295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DIAGNOSTIC PROCEDURE</a:t>
            </a:r>
            <a:endParaRPr lang="id-ID" altLang="en-GB" sz="2800">
              <a:latin typeface="Arial Black" panose="020B0A04020102020204" charset="0"/>
            </a:endParaRPr>
          </a:p>
        </p:txBody>
      </p:sp>
      <p:sp>
        <p:nvSpPr>
          <p:cNvPr id="229" name="Google Shape;229;p32"/>
          <p:cNvSpPr txBox="1"/>
          <p:nvPr>
            <p:ph type="body" idx="4294967295"/>
          </p:nvPr>
        </p:nvSpPr>
        <p:spPr>
          <a:xfrm>
            <a:off x="880110" y="2861310"/>
            <a:ext cx="1771650" cy="17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1 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FFFFFF"/>
                </a:solidFill>
                <a:latin typeface="Lucida Console" panose="020B0609040504020204" charset="0"/>
              </a:rPr>
              <a:t>CRX</a:t>
            </a:r>
            <a:endParaRPr lang="id-ID" sz="2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1" name="Google Shape;231;p32"/>
          <p:cNvSpPr txBox="1"/>
          <p:nvPr>
            <p:ph type="body" idx="4294967295"/>
          </p:nvPr>
        </p:nvSpPr>
        <p:spPr>
          <a:xfrm>
            <a:off x="3061970" y="2766695"/>
            <a:ext cx="2632075" cy="1721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b="1">
                <a:solidFill>
                  <a:srgbClr val="F05768"/>
                </a:solidFill>
              </a:rPr>
              <a:t>2</a:t>
            </a:r>
            <a:endParaRPr lang="id-ID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FFFFFF"/>
                </a:solidFill>
                <a:latin typeface="Lucida Console" panose="020B0609040504020204" charset="0"/>
              </a:rPr>
              <a:t>CT Scan dada-abdomen atas</a:t>
            </a:r>
            <a:endParaRPr lang="id-ID" sz="2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2" name="Google Shape;232;p32"/>
          <p:cNvSpPr txBox="1"/>
          <p:nvPr>
            <p:ph type="body" idx="4294967295"/>
          </p:nvPr>
        </p:nvSpPr>
        <p:spPr>
          <a:xfrm>
            <a:off x="6249670" y="2808605"/>
            <a:ext cx="2631900" cy="17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3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FFFFFF"/>
                </a:solidFill>
                <a:latin typeface="Lucida Console" panose="020B0609040504020204" charset="0"/>
              </a:rPr>
              <a:t>PET-CT</a:t>
            </a:r>
            <a:endParaRPr lang="id-ID" sz="2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234" name="Google Shape;234;p32"/>
          <p:cNvSpPr txBox="1"/>
          <p:nvPr>
            <p:ph type="body" idx="4294967295"/>
          </p:nvPr>
        </p:nvSpPr>
        <p:spPr>
          <a:xfrm>
            <a:off x="857885" y="4701540"/>
            <a:ext cx="1794510" cy="1721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 b="1">
                <a:solidFill>
                  <a:srgbClr val="F05768"/>
                </a:solidFill>
              </a:rPr>
              <a:t>4</a:t>
            </a:r>
            <a:endParaRPr lang="id-ID" altLang="en-GB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altLang="en-GB" sz="2400">
                <a:solidFill>
                  <a:srgbClr val="FFFFFF"/>
                </a:solidFill>
                <a:latin typeface="Lucida Console" panose="020B0609040504020204" charset="0"/>
              </a:rPr>
              <a:t>MRI  </a:t>
            </a:r>
            <a:endParaRPr lang="id-ID" altLang="en-GB" sz="2400">
              <a:solidFill>
                <a:srgbClr val="FFFFFF"/>
              </a:solidFill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348364" y="2883692"/>
            <a:ext cx="430371" cy="289246"/>
            <a:chOff x="1241275" y="3718400"/>
            <a:chExt cx="450650" cy="302875"/>
          </a:xfrm>
        </p:grpSpPr>
        <p:sp>
          <p:nvSpPr>
            <p:cNvPr id="237" name="Google Shape;237;p32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" name="Google Shape;245;p32"/>
          <p:cNvGrpSpPr/>
          <p:nvPr/>
        </p:nvGrpSpPr>
        <p:grpSpPr>
          <a:xfrm>
            <a:off x="2734447" y="4827068"/>
            <a:ext cx="390690" cy="390714"/>
            <a:chOff x="6654650" y="3665275"/>
            <a:chExt cx="409100" cy="409125"/>
          </a:xfrm>
        </p:grpSpPr>
        <p:sp>
          <p:nvSpPr>
            <p:cNvPr id="246" name="Google Shape;246;p3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8" name="Google Shape;248;p32"/>
          <p:cNvGrpSpPr/>
          <p:nvPr/>
        </p:nvGrpSpPr>
        <p:grpSpPr>
          <a:xfrm>
            <a:off x="355862" y="4701517"/>
            <a:ext cx="423351" cy="423375"/>
            <a:chOff x="570875" y="4322250"/>
            <a:chExt cx="443300" cy="443325"/>
          </a:xfrm>
        </p:grpSpPr>
        <p:sp>
          <p:nvSpPr>
            <p:cNvPr id="249" name="Google Shape;249;p3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3" name="Google Shape;253;p32"/>
          <p:cNvGrpSpPr/>
          <p:nvPr/>
        </p:nvGrpSpPr>
        <p:grpSpPr>
          <a:xfrm>
            <a:off x="2652683" y="2808521"/>
            <a:ext cx="409361" cy="436172"/>
            <a:chOff x="5970800" y="1619250"/>
            <a:chExt cx="428650" cy="456725"/>
          </a:xfrm>
        </p:grpSpPr>
        <p:sp>
          <p:nvSpPr>
            <p:cNvPr id="254" name="Google Shape;254;p3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1280795" y="1480820"/>
            <a:ext cx="5823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2000" b="1">
                <a:solidFill>
                  <a:schemeClr val="bg1"/>
                </a:solidFill>
                <a:latin typeface="Lucida Console" panose="020B0609040504020204" charset="0"/>
              </a:rPr>
              <a:t>Prosedur diagnostik yang digunakan pada pasien dengan MPM</a:t>
            </a:r>
            <a:endParaRPr lang="id-ID" altLang="en-US" sz="2000" b="1">
              <a:solidFill>
                <a:schemeClr val="bg1"/>
              </a:solidFill>
              <a:latin typeface="Lucida Console" panose="020B0609040504020204" charset="0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5761773" y="2954337"/>
            <a:ext cx="383719" cy="38369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1" name="Google Shape;241;p32"/>
          <p:cNvGrpSpPr/>
          <p:nvPr/>
        </p:nvGrpSpPr>
        <p:grpSpPr>
          <a:xfrm>
            <a:off x="5761849" y="4884703"/>
            <a:ext cx="370874" cy="387205"/>
            <a:chOff x="3294650" y="3652450"/>
            <a:chExt cx="388350" cy="405450"/>
          </a:xfrm>
        </p:grpSpPr>
        <p:sp>
          <p:nvSpPr>
            <p:cNvPr id="242" name="Google Shape;242;p32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" name="Google Shape;231;p32"/>
          <p:cNvSpPr txBox="1"/>
          <p:nvPr/>
        </p:nvSpPr>
        <p:spPr>
          <a:xfrm>
            <a:off x="3138170" y="4701540"/>
            <a:ext cx="2647950" cy="18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b="1">
                <a:solidFill>
                  <a:srgbClr val="F05768"/>
                </a:solidFill>
              </a:rPr>
              <a:t>5</a:t>
            </a:r>
            <a:endParaRPr lang="id-ID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FFFFFF"/>
                </a:solidFill>
                <a:latin typeface="Lucida Console" panose="020B0609040504020204" charset="0"/>
              </a:rPr>
              <a:t>Histologi</a:t>
            </a:r>
            <a:endParaRPr lang="id-ID" sz="2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6" name="Google Shape;231;p32"/>
          <p:cNvSpPr txBox="1"/>
          <p:nvPr/>
        </p:nvSpPr>
        <p:spPr>
          <a:xfrm>
            <a:off x="6156960" y="4826635"/>
            <a:ext cx="2545715" cy="136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 b="1">
                <a:solidFill>
                  <a:srgbClr val="F05768"/>
                </a:solidFill>
              </a:rPr>
              <a:t>6</a:t>
            </a:r>
            <a:endParaRPr lang="id-ID" sz="2400" b="1">
              <a:solidFill>
                <a:srgbClr val="F05768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FFFFFF"/>
                </a:solidFill>
                <a:latin typeface="Lucida Console" panose="020B0609040504020204" charset="0"/>
              </a:rPr>
              <a:t>Biomolekular</a:t>
            </a:r>
            <a:endParaRPr lang="id-ID" sz="2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8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Conventional X Ray (CXR)</a:t>
            </a:r>
            <a:endParaRPr lang="id-ID" altLang="en-GB" sz="28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Biasanya merupakan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langkah pertama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dilakukan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Temuan khasnya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: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endParaRPr lang="id-ID" altLang="en-GB" sz="2000">
              <a:latin typeface="Lucida Console" panose="020B0609040504020204" charset="0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1. Efusi pleura 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2. Penurunan volume hemitoraks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3. Pelebaran pleura nodular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4. Penebalan fisura tidak teratur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5. Lesi lokal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6. Destruksi costa anterior maupun posterior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7. Lymphadenopaty mediastinum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Sensitivitas rendah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dan biasanya butuh pencitraan lebih lanjut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ctrTitle" idx="4294967295"/>
          </p:nvPr>
        </p:nvSpPr>
        <p:spPr>
          <a:xfrm>
            <a:off x="5283200" y="336550"/>
            <a:ext cx="3618230" cy="5996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>
                <a:solidFill>
                  <a:srgbClr val="FFFFFF"/>
                </a:solidFill>
                <a:latin typeface="Lucida Console" panose="020B0609040504020204" charset="0"/>
              </a:rPr>
              <a:t>Gambar 1. Gambar tindak lanjut CXR posteroanterior dari mesothelioma pleural maligna progresif (MPM) pada wanita 61 tahun </a:t>
            </a: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r>
              <a:rPr sz="1400">
                <a:solidFill>
                  <a:srgbClr val="FFFFFF"/>
                </a:solidFill>
                <a:latin typeface="Lucida Console" panose="020B0609040504020204" charset="0"/>
              </a:rPr>
              <a:t>(A) Efusi pleura unilateral (sisi kiri)</a:t>
            </a: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r>
              <a:rPr sz="1400">
                <a:solidFill>
                  <a:srgbClr val="FFFFFF"/>
                </a:solidFill>
                <a:latin typeface="Lucida Console" panose="020B0609040504020204" charset="0"/>
              </a:rPr>
              <a:t>(B) setelah 3 bulan, lebih banyak penebalan pleura dan massa pleura </a:t>
            </a: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r>
              <a:rPr sz="1400">
                <a:solidFill>
                  <a:srgbClr val="FFFFFF"/>
                </a:solidFill>
                <a:latin typeface="Lucida Console" panose="020B0609040504020204" charset="0"/>
              </a:rPr>
              <a:t>(C) setelah 5 bulan, kehilangan volume ipsilateral hemitoraks kiri dengan peningkatan hemidiafragma ipsilateral, pergeseran mediastinum ipsilateral, dan penyempitan ruang interkostal </a:t>
            </a: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br>
              <a:rPr sz="1400">
                <a:solidFill>
                  <a:srgbClr val="FFFFFF"/>
                </a:solidFill>
                <a:latin typeface="Lucida Console" panose="020B0609040504020204" charset="0"/>
              </a:rPr>
            </a:br>
            <a:r>
              <a:rPr sz="1400">
                <a:solidFill>
                  <a:srgbClr val="FFFFFF"/>
                </a:solidFill>
                <a:latin typeface="Lucida Console" panose="020B0609040504020204" charset="0"/>
              </a:rPr>
              <a:t>(D) setelah 8 bulan, penyebaran penyakit kontralateral</a:t>
            </a:r>
            <a:endParaRPr lang="id-ID" sz="1400">
              <a:solidFill>
                <a:srgbClr val="FFFFFF"/>
              </a:solidFill>
              <a:latin typeface="Lucida Console" panose="020B0609040504020204" charset="0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927338" y="935475"/>
            <a:ext cx="2399400" cy="1921200"/>
          </a:xfrm>
          <a:prstGeom prst="wedgeRectCallout">
            <a:avLst>
              <a:gd name="adj1" fmla="val -32904"/>
              <a:gd name="adj2" fmla="val 66457"/>
            </a:avLst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1" name="Google Shape;131;p21"/>
          <p:cNvGrpSpPr/>
          <p:nvPr/>
        </p:nvGrpSpPr>
        <p:grpSpPr>
          <a:xfrm>
            <a:off x="1429659" y="1213136"/>
            <a:ext cx="1308875" cy="1308955"/>
            <a:chOff x="6654650" y="3665275"/>
            <a:chExt cx="409100" cy="409125"/>
          </a:xfrm>
        </p:grpSpPr>
        <p:sp>
          <p:nvSpPr>
            <p:cNvPr id="132" name="Google Shape;132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Google Shape;134;p2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10" y="860425"/>
            <a:ext cx="4899660" cy="41681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USG Toraks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Evaluasi cairan pleura dan deteksi lesi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pada pleura/diafragma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Lesi massa berbasis di pleura, penebalan pleura &gt; 1 cm, penebalan pleura nodular dan nodularitas diafragma mempunyai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spesifisitas &gt;95% tetapi sensitivitasnya 40%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sehingga perlu pencitraan lebih lanjut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1560830" y="1198880"/>
            <a:ext cx="6308090" cy="154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902335" y="3961130"/>
            <a:ext cx="3796030" cy="935990"/>
          </a:xfrm>
        </p:spPr>
        <p:txBody>
          <a:bodyPr/>
          <a:p>
            <a:endParaRPr lang="en-US"/>
          </a:p>
        </p:txBody>
      </p:sp>
      <p:graphicFrame>
        <p:nvGraphicFramePr>
          <p:cNvPr id="1" name="Object 0"/>
          <p:cNvGraphicFramePr/>
          <p:nvPr/>
        </p:nvGraphicFramePr>
        <p:xfrm>
          <a:off x="665480" y="632460"/>
          <a:ext cx="7117080" cy="555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210050" imgH="3152775" progId="Paint.Picture">
                  <p:embed/>
                </p:oleObj>
              </mc:Choice>
              <mc:Fallback>
                <p:oleObj name="" r:id="rId1" imgW="4210050" imgH="3152775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5480" y="632460"/>
                        <a:ext cx="7117080" cy="555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665480" y="6300470"/>
            <a:ext cx="3138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600">
                <a:solidFill>
                  <a:schemeClr val="tx1"/>
                </a:solidFill>
                <a:latin typeface="Lucida Console" panose="020B0609040504020204" charset="0"/>
              </a:rPr>
              <a:t>USG pleura normal</a:t>
            </a:r>
            <a:endParaRPr lang="id-ID" altLang="en-US" sz="1600">
              <a:solidFill>
                <a:schemeClr val="tx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1560830" y="1198880"/>
            <a:ext cx="6308090" cy="154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902335" y="3961130"/>
            <a:ext cx="3796030" cy="935990"/>
          </a:xfrm>
        </p:spPr>
        <p:txBody>
          <a:bodyPr/>
          <a:p>
            <a:endParaRPr lang="en-US"/>
          </a:p>
        </p:txBody>
      </p:sp>
      <p:graphicFrame>
        <p:nvGraphicFramePr>
          <p:cNvPr id="1" name="Object 0"/>
          <p:cNvGraphicFramePr/>
          <p:nvPr/>
        </p:nvGraphicFramePr>
        <p:xfrm>
          <a:off x="711835" y="417195"/>
          <a:ext cx="7606030" cy="535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6019800" imgH="4591050" progId="Paint.Picture">
                  <p:embed/>
                </p:oleObj>
              </mc:Choice>
              <mc:Fallback>
                <p:oleObj name="" r:id="rId1" imgW="6019800" imgH="459105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1835" y="417195"/>
                        <a:ext cx="7606030" cy="535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024255" y="6148070"/>
            <a:ext cx="5052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latin typeface="Lucida Console" panose="020B0609040504020204" charset="0"/>
              </a:rPr>
              <a:t>Efusi pleura dan massa pleura</a:t>
            </a:r>
            <a:endParaRPr lang="id-ID" altLang="en-US" sz="1800"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21" name="Google Shape;121;p20"/>
          <p:cNvSpPr txBox="1"/>
          <p:nvPr/>
        </p:nvSpPr>
        <p:spPr>
          <a:xfrm>
            <a:off x="140080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Lucida Console" panose="020B0609040504020204" charset="0"/>
              </a:rPr>
              <a:t>MESOTHELIOMA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/>
          <p:nvPr/>
        </p:nvGraphicFramePr>
        <p:xfrm>
          <a:off x="891540" y="1474470"/>
          <a:ext cx="7360920" cy="485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1153775" imgH="5372100" progId="Paint.Picture">
                  <p:embed/>
                </p:oleObj>
              </mc:Choice>
              <mc:Fallback>
                <p:oleObj name="" r:id="rId1" imgW="11153775" imgH="53721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1540" y="1474470"/>
                        <a:ext cx="7360920" cy="485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1560830" y="1198880"/>
            <a:ext cx="6308090" cy="154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902335" y="3961130"/>
            <a:ext cx="3796030" cy="935990"/>
          </a:xfrm>
        </p:spPr>
        <p:txBody>
          <a:bodyPr/>
          <a:p>
            <a:endParaRPr lang="en-US"/>
          </a:p>
        </p:txBody>
      </p:sp>
      <p:graphicFrame>
        <p:nvGraphicFramePr>
          <p:cNvPr id="4" name="Object 3"/>
          <p:cNvGraphicFramePr/>
          <p:nvPr/>
        </p:nvGraphicFramePr>
        <p:xfrm>
          <a:off x="612140" y="441325"/>
          <a:ext cx="7747635" cy="527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314825" imgH="3705225" progId="Paint.Picture">
                  <p:embed/>
                </p:oleObj>
              </mc:Choice>
              <mc:Fallback>
                <p:oleObj name="" r:id="rId1" imgW="4314825" imgH="37052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140" y="441325"/>
                        <a:ext cx="7747635" cy="527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402590" y="6120130"/>
            <a:ext cx="4062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latin typeface="Lucida Console" panose="020B0609040504020204" charset="0"/>
              </a:rPr>
              <a:t>Penebalan pleura</a:t>
            </a:r>
            <a:endParaRPr lang="id-ID" altLang="en-US" sz="1800"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1560830" y="1198880"/>
            <a:ext cx="6308090" cy="154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902335" y="3961130"/>
            <a:ext cx="3796030" cy="935990"/>
          </a:xfrm>
        </p:spPr>
        <p:txBody>
          <a:bodyPr/>
          <a:p>
            <a:endParaRPr lang="en-US"/>
          </a:p>
        </p:txBody>
      </p:sp>
      <p:graphicFrame>
        <p:nvGraphicFramePr>
          <p:cNvPr id="1" name="Object 0"/>
          <p:cNvGraphicFramePr/>
          <p:nvPr/>
        </p:nvGraphicFramePr>
        <p:xfrm>
          <a:off x="784225" y="469900"/>
          <a:ext cx="6880225" cy="575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5857875" imgH="4829175" progId="Paint.Picture">
                  <p:embed/>
                </p:oleObj>
              </mc:Choice>
              <mc:Fallback>
                <p:oleObj name="" r:id="rId1" imgW="5857875" imgH="4829175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4225" y="469900"/>
                        <a:ext cx="6880225" cy="575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052195" y="6319520"/>
            <a:ext cx="341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latin typeface="Lucida Console" panose="020B0609040504020204" charset="0"/>
              </a:rPr>
              <a:t>Nodul pleura</a:t>
            </a:r>
            <a:endParaRPr lang="id-ID" altLang="en-US" sz="1800"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1560830" y="1198880"/>
            <a:ext cx="6308090" cy="1546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902335" y="3961130"/>
            <a:ext cx="3796030" cy="935990"/>
          </a:xfrm>
        </p:spPr>
        <p:txBody>
          <a:bodyPr/>
          <a:p>
            <a:endParaRPr lang="en-US"/>
          </a:p>
        </p:txBody>
      </p:sp>
      <p:graphicFrame>
        <p:nvGraphicFramePr>
          <p:cNvPr id="1" name="Object 0"/>
          <p:cNvGraphicFramePr/>
          <p:nvPr/>
        </p:nvGraphicFramePr>
        <p:xfrm>
          <a:off x="797560" y="359410"/>
          <a:ext cx="7549515" cy="560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7543800" imgH="5600700" progId="Paint.Picture">
                  <p:embed/>
                </p:oleObj>
              </mc:Choice>
              <mc:Fallback>
                <p:oleObj name="" r:id="rId1" imgW="7543800" imgH="5600700" progId="Paint.Picture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7560" y="359410"/>
                        <a:ext cx="7549515" cy="560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797560" y="6167755"/>
            <a:ext cx="4553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latin typeface="Lucida Console" panose="020B0609040504020204" charset="0"/>
              </a:rPr>
              <a:t>Metastasis pada pleura</a:t>
            </a:r>
            <a:endParaRPr lang="id-ID" altLang="en-US" sz="1800"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738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CT Scan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Sering terlihat efusi pleura, penebalan pleura, keterlibatan fisura interlobaris dan invasi dinding dada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Sensitivitasnya 68% dan spesifisitasnya 78%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untuk keganasan pleura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CT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tidak dapat membedakan MPM dari keganasan pleura metastasis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NON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pic>
        <p:nvPicPr>
          <p:cNvPr id="2" name="Picture 1" descr="4e85b8a7afa0adfe2afa15b95f80a7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5415" y="1141730"/>
            <a:ext cx="4277360" cy="42773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47570" y="5687695"/>
            <a:ext cx="6234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Axial mediastinum window non contrast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NON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pic>
        <p:nvPicPr>
          <p:cNvPr id="2" name="Picture 1" descr="d694b1e0ca5e00f95062326009c441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9480" y="1108710"/>
            <a:ext cx="4639945" cy="46399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00580" y="6026150"/>
            <a:ext cx="5948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Axial lung window non contrast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NON CONTRAST</a:t>
            </a:r>
            <a:endParaRPr lang="id-ID" altLang="en-GB">
              <a:latin typeface="Arial Black" panose="020B0A04020102020204" charset="0"/>
            </a:endParaRPr>
          </a:p>
        </p:txBody>
      </p:sp>
      <p:cxnSp>
        <p:nvCxnSpPr>
          <p:cNvPr id="190" name="Google Shape;190;p28"/>
          <p:cNvCxnSpPr/>
          <p:nvPr/>
        </p:nvCxnSpPr>
        <p:spPr>
          <a:xfrm rot="10800000">
            <a:off x="3891075" y="2221100"/>
            <a:ext cx="0" cy="308100"/>
          </a:xfrm>
          <a:prstGeom prst="straightConnector1">
            <a:avLst/>
          </a:prstGeom>
          <a:noFill/>
          <a:ln w="28575" cap="rnd" cmpd="sng">
            <a:solidFill>
              <a:srgbClr val="00C5B9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91" name="Google Shape;191;p28"/>
          <p:cNvCxnSpPr/>
          <p:nvPr/>
        </p:nvCxnSpPr>
        <p:spPr>
          <a:xfrm rot="10800000">
            <a:off x="4197500" y="3247875"/>
            <a:ext cx="0" cy="308100"/>
          </a:xfrm>
          <a:prstGeom prst="straightConnector1">
            <a:avLst/>
          </a:prstGeom>
          <a:noFill/>
          <a:ln w="28575" cap="rnd" cmpd="sng">
            <a:solidFill>
              <a:srgbClr val="00C5B9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94" name="Google Shape;194;p28"/>
          <p:cNvCxnSpPr/>
          <p:nvPr/>
        </p:nvCxnSpPr>
        <p:spPr>
          <a:xfrm rot="10800000">
            <a:off x="2611875" y="4211975"/>
            <a:ext cx="0" cy="308100"/>
          </a:xfrm>
          <a:prstGeom prst="straightConnector1">
            <a:avLst/>
          </a:prstGeom>
          <a:noFill/>
          <a:ln w="28575" cap="rnd" cmpd="sng">
            <a:solidFill>
              <a:srgbClr val="00C5B9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pic>
        <p:nvPicPr>
          <p:cNvPr id="1" name="Picture 0" descr="a04cde739361805aff0be81bd77a7f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2050" y="1210945"/>
            <a:ext cx="4306570" cy="43065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432050" y="5741035"/>
            <a:ext cx="5163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Coronal mediastinum window non contrast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00580" y="6026150"/>
            <a:ext cx="5948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Axial lung window dengan kontras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  <p:pic>
        <p:nvPicPr>
          <p:cNvPr id="4" name="Picture 3" descr="a9f5c2215b5cfc9dc92dab4a0d7ebb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0610" y="942975"/>
            <a:ext cx="4737100" cy="47371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00580" y="6026150"/>
            <a:ext cx="6729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Axial mediastinum window dengan kontras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  <p:pic>
        <p:nvPicPr>
          <p:cNvPr id="1" name="Picture 0" descr="cb0d8ec20d4259add8374530c0306c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625" y="936625"/>
            <a:ext cx="4984115" cy="498411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00580" y="6026150"/>
            <a:ext cx="6729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Coronal lung window dengan kontras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  <p:pic>
        <p:nvPicPr>
          <p:cNvPr id="2" name="Picture 1" descr="27fbb83a03fdc8c0b433e9746d8501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2460" y="893445"/>
            <a:ext cx="5534025" cy="45326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INTRODUCTION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 idx="4294967295"/>
          </p:nvPr>
        </p:nvSpPr>
        <p:spPr>
          <a:xfrm>
            <a:off x="596100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</a:rPr>
              <a:t>CT CONTRAST</a:t>
            </a:r>
            <a:endParaRPr lang="id-ID" altLang="en-GB">
              <a:latin typeface="Arial Black" panose="020B0A04020102020204" charset="0"/>
            </a:endParaRPr>
          </a:p>
        </p:txBody>
      </p:sp>
      <p:sp>
        <p:nvSpPr>
          <p:cNvPr id="196" name="Google Shape;196;p28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C5B9"/>
                </a:solidFill>
              </a:rPr>
            </a:fld>
            <a:endParaRPr>
              <a:solidFill>
                <a:srgbClr val="00C5B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00580" y="6026150"/>
            <a:ext cx="6729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1800">
                <a:solidFill>
                  <a:schemeClr val="bg1"/>
                </a:solidFill>
                <a:latin typeface="Lucida Console" panose="020B0609040504020204" charset="0"/>
              </a:rPr>
              <a:t>CT Coronal mediastinum window dengan kontras</a:t>
            </a:r>
            <a:endParaRPr lang="id-ID" altLang="en-US" sz="1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  <p:pic>
        <p:nvPicPr>
          <p:cNvPr id="1" name="Picture 0" descr="932d459252f3c0348d24fe38a315c8_big_galler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5105" y="985520"/>
            <a:ext cx="3872230" cy="50406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4046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MRI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Kontras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jaringan lunak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lebih baik dari CT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Gadolinium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memvisualisasikan massa di diaphragma, pericardium, atau dinding dada terutama ketika akan dilakukan reseksi bedah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DWI (Diffused Weighted)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MRI merupakan imaging yang paling menjanjikan untuk mengevaluasi perluasan tumor dan melihat respon terhadap pengobatan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4046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MRI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ADC (koefisien difusi semu) menunjukkan variabilitas jaringan terhadap motilitas air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Pada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nekrosis dan apoptosis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terjadi penurunan kepadatan sel tumor, mobilitas air lebih tinggi sehingga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ADC meningkat</a:t>
            </a: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Peningkatan ADC akan menunjukkan respon terhadap pengobatan kemoterapi, radioterapi maupun dengan agen baru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effectLst/>
                <a:latin typeface="Lucida Console" panose="020B0609040504020204" charset="0"/>
                <a:sym typeface="+mn-ea"/>
              </a:rPr>
              <a:t>PET-CT</a:t>
            </a:r>
            <a:endParaRPr lang="id-ID" altLang="en-GB" sz="3200">
              <a:solidFill>
                <a:schemeClr val="bg1"/>
              </a:solidFill>
              <a:effectLst/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effectLst/>
                <a:latin typeface="Lucida Console" panose="020B0609040504020204" charset="0"/>
                <a:sym typeface="+mn-ea"/>
              </a:rPr>
              <a:t>Menggabungkan penggunaan CT scan dengan penggunaan 18-fluoro-deoxy-glukosa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(FDG)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diukur dengan nilai serapan standar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(SUV)</a:t>
            </a: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</a:endParaRPr>
          </a:p>
          <a:p>
            <a:pPr marL="3683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latin typeface="Lucida Console" panose="020B060904050402020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Dapat membedakan ganas atau jinak tetapi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 tidak dapat membedakan apakah itu MPM atau merupakan keganasan pleura akibat metastasis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dan tidak ada korelasi antara SUV dengan sub tipe histologis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PET-CT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Negatif palsu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: dapat terjadi karena pada fase awal MPM dimana proliferasi yang rendah memiliki SUV yang rendah pula untuk menyerap FDG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Postif palsu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: gangguan inflamasi seperti rheumatoid pleuritik, radang selaput dada dan pleurodesis sebelumnya dapat berupa FDG-avid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PET-CT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Solusi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: dilakukan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pengukuran tiga dimensi menggabungkan volume tumor total dan aktivitas metabolisme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mungkin berpotensi lebih sensitif daripada SUVmax tidak hanya untuk diagnosis tetapi juga untuk mengevaluasi respon terhadap pengobatan 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subTitle" idx="4294967295"/>
          </p:nvPr>
        </p:nvSpPr>
        <p:spPr>
          <a:xfrm>
            <a:off x="4408805" y="2204085"/>
            <a:ext cx="4206875" cy="455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latin typeface="Lucida Console" panose="020B0609040504020204" charset="0"/>
                <a:ea typeface="Microsoft YaHei UI Light" panose="020B0502040204020203" charset="-122"/>
              </a:rPr>
              <a:t>Gambar 2. 18F-FDG PET/CT seluruh tubuh</a:t>
            </a:r>
            <a:endParaRPr lang="id-ID" sz="1800">
              <a:latin typeface="Lucida Console" panose="020B0609040504020204" charset="0"/>
              <a:ea typeface="Microsoft YaHei UI Light" panose="020B0502040204020203" charset="-12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  <a:ea typeface="Microsoft YaHei UI Light" panose="020B0502040204020203" charset="-12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latin typeface="Lucida Console" panose="020B0609040504020204" charset="0"/>
                <a:ea typeface="Microsoft YaHei UI Light" panose="020B0502040204020203" charset="-122"/>
              </a:rPr>
              <a:t>Atas: MPM penyebaran intrathoracic unilateral</a:t>
            </a:r>
            <a:endParaRPr lang="id-ID" sz="1800">
              <a:latin typeface="Lucida Console" panose="020B0609040504020204" charset="0"/>
              <a:ea typeface="Microsoft YaHei UI Light" panose="020B0502040204020203" charset="-12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  <a:ea typeface="Microsoft YaHei UI Light" panose="020B0502040204020203" charset="-12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latin typeface="Lucida Console" panose="020B0609040504020204" charset="0"/>
                <a:ea typeface="Microsoft YaHei UI Light" panose="020B0502040204020203" charset="-122"/>
              </a:rPr>
              <a:t>Bawah: MPM dengan invasi tumor langsung ke pleura kontralateral</a:t>
            </a:r>
            <a:endParaRPr lang="id-ID" sz="1800">
              <a:latin typeface="Lucida Console" panose="020B0609040504020204" charset="0"/>
              <a:ea typeface="Microsoft YaHei UI Light" panose="020B0502040204020203" charset="-122"/>
            </a:endParaRPr>
          </a:p>
        </p:txBody>
      </p:sp>
      <p:sp>
        <p:nvSpPr>
          <p:cNvPr id="134" name="Google Shape;134;p2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" y="1278890"/>
            <a:ext cx="4057650" cy="42995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subTitle" idx="4294967295"/>
          </p:nvPr>
        </p:nvSpPr>
        <p:spPr>
          <a:xfrm>
            <a:off x="4625340" y="388620"/>
            <a:ext cx="4119245" cy="512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Gambar 3</a:t>
            </a:r>
            <a:r>
              <a:rPr lang="id-ID" sz="1800">
                <a:latin typeface="Lucida Console" panose="020B0609040504020204" charset="0"/>
              </a:rPr>
              <a:t>. Pria 62 th dengan MPM invasi tumor langsung ke peritoneum dengan karsinomatosis</a:t>
            </a: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Atas kiri</a:t>
            </a:r>
            <a:r>
              <a:rPr lang="id-ID" sz="1800">
                <a:latin typeface="Lucida Console" panose="020B0609040504020204" charset="0"/>
              </a:rPr>
              <a:t>: multidetektor CT (MDCT) axial dengan kontras</a:t>
            </a: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Atas kanan</a:t>
            </a:r>
            <a:r>
              <a:rPr lang="id-ID" sz="1800">
                <a:latin typeface="Lucida Console" panose="020B0609040504020204" charset="0"/>
              </a:rPr>
              <a:t>: MDCT sagittal pada tingkat hemitoraks kiri menunjukkan penebalan pleura nodular di hemidiaphragm kiri (panah) dan efusi pleura kiri (*). Tampak juga hemidiafragma kiri dengan hilangnya bidang lemak antara diafragma dan limpa (panah) yang menunjukkan perluasan ke transdiafragmatik</a:t>
            </a:r>
            <a:endParaRPr lang="id-ID" sz="1800">
              <a:latin typeface="Lucida Console" panose="020B0609040504020204" charset="0"/>
            </a:endParaRPr>
          </a:p>
        </p:txBody>
      </p:sp>
      <p:sp>
        <p:nvSpPr>
          <p:cNvPr id="134" name="Google Shape;134;p2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10" y="1394460"/>
            <a:ext cx="4328795" cy="39503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subTitle" idx="4294967295"/>
          </p:nvPr>
        </p:nvSpPr>
        <p:spPr>
          <a:xfrm>
            <a:off x="4625340" y="388620"/>
            <a:ext cx="4119245" cy="512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Gambar 3</a:t>
            </a:r>
            <a:r>
              <a:rPr lang="id-ID" sz="1800">
                <a:latin typeface="Lucida Console" panose="020B0609040504020204" charset="0"/>
              </a:rPr>
              <a:t>. Pria 62 th dengan MPM invasi tumor langsung ke peritoneum dengan karsinomatosis</a:t>
            </a: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Bawah kiri</a:t>
            </a:r>
            <a:r>
              <a:rPr lang="id-ID" sz="1800">
                <a:latin typeface="Lucida Console" panose="020B0609040504020204" charset="0"/>
              </a:rPr>
              <a:t>: MDCT axial menunjukkan penebalan omental yang tebal di abdomen anterior kiri (panah) dan asites (*) karena adanya metastasis neoplastik intraperitoneal</a:t>
            </a: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id-ID" sz="1800">
              <a:latin typeface="Lucida Console" panose="020B0609040504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800">
                <a:solidFill>
                  <a:schemeClr val="bg1"/>
                </a:solidFill>
                <a:latin typeface="Lucida Console" panose="020B0609040504020204" charset="0"/>
              </a:rPr>
              <a:t>Bawah kanan</a:t>
            </a:r>
            <a:r>
              <a:rPr lang="id-ID" sz="1800">
                <a:latin typeface="Lucida Console" panose="020B0609040504020204" charset="0"/>
              </a:rPr>
              <a:t>: PET/CT axial menyatu pada tingkat abdoman superior menunjukkan penebalan nodular FDG-avid di daerah diafragma sub kiri (panah)</a:t>
            </a:r>
            <a:endParaRPr lang="id-ID" sz="1800">
              <a:latin typeface="Lucida Console" panose="020B0609040504020204" charset="0"/>
            </a:endParaRPr>
          </a:p>
        </p:txBody>
      </p:sp>
      <p:sp>
        <p:nvSpPr>
          <p:cNvPr id="134" name="Google Shape;134;p21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10" y="1394460"/>
            <a:ext cx="4328795" cy="39503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Biomarker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Serum mesothelin-related protein (SMRP)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ditemukan tinggi pada 84% pasien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Penanda serum lain seperti CA-125, CA 15-3 dan asam hialuronik meningkat dan sebaliknya, antigen karsinoembrionik (CEA) tidak meningkat pada MPM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r>
              <a:rPr lang="id-ID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Source Sans Pro"/>
              </a:rPr>
              <a:t>Mesothelioma Pleura Maligna (MPM)</a:t>
            </a:r>
            <a:r>
              <a:rPr lang="id-ID" sz="2000">
                <a:solidFill>
                  <a:schemeClr val="bg1"/>
                </a:solidFill>
                <a:latin typeface="Lucida Console" panose="020B0609040504020204" charset="0"/>
                <a:sym typeface="Source Sans Pro"/>
              </a:rPr>
              <a:t> merupakan tumor padat yang berasal dari sel mesothelial pleura</a:t>
            </a:r>
            <a:endParaRPr lang="id-ID" sz="2000">
              <a:solidFill>
                <a:schemeClr val="bg1"/>
              </a:solidFill>
              <a:latin typeface="Lucida Console" panose="020B0609040504020204" charset="0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endParaRPr lang="id-ID" sz="2000">
              <a:solidFill>
                <a:srgbClr val="2F3848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endParaRPr lang="id-ID" sz="2000">
              <a:solidFill>
                <a:srgbClr val="2F3848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r>
              <a:rPr lang="id-ID" sz="2000">
                <a:solidFill>
                  <a:schemeClr val="bg1"/>
                </a:solidFill>
                <a:latin typeface="Lucida Console" panose="020B0609040504020204" charset="0"/>
                <a:sym typeface="Source Sans Pro"/>
              </a:rPr>
              <a:t>Penyakit ini terkait dengan paparan</a:t>
            </a:r>
            <a:r>
              <a:rPr lang="id-ID" sz="2000">
                <a:latin typeface="Lucida Console" panose="020B0609040504020204" charset="0"/>
                <a:sym typeface="Source Sans Pro"/>
              </a:rPr>
              <a:t> </a:t>
            </a:r>
            <a:r>
              <a:rPr lang="id-ID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Source Sans Pro"/>
              </a:rPr>
              <a:t>asbes</a:t>
            </a:r>
            <a:r>
              <a:rPr lang="id-ID" sz="2000">
                <a:latin typeface="Lucida Console" panose="020B0609040504020204" charset="0"/>
                <a:sym typeface="Source Sans Pro"/>
              </a:rPr>
              <a:t> </a:t>
            </a:r>
            <a:r>
              <a:rPr lang="id-ID" sz="2000">
                <a:solidFill>
                  <a:schemeClr val="bg1"/>
                </a:solidFill>
                <a:latin typeface="Lucida Console" panose="020B0609040504020204" charset="0"/>
                <a:sym typeface="Source Sans Pro"/>
              </a:rPr>
              <a:t>sebelumnya</a:t>
            </a:r>
            <a:endParaRPr lang="id-ID" sz="2000">
              <a:solidFill>
                <a:schemeClr val="bg1"/>
              </a:solidFill>
              <a:latin typeface="Lucida Console" panose="020B0609040504020204" charset="0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endParaRPr lang="id-ID" sz="2000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endParaRPr lang="id-ID" sz="2000">
              <a:solidFill>
                <a:schemeClr val="bg1"/>
              </a:solidFill>
              <a:latin typeface="Lucida Console" panose="020B0609040504020204" charset="0"/>
              <a:ea typeface="Source Sans Pro"/>
              <a:cs typeface="Source Sans Pro"/>
              <a:sym typeface="Source Sans Pro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anose="05000000000000000000" charset="0"/>
              <a:buChar char=""/>
            </a:pPr>
            <a:r>
              <a:rPr lang="id-ID" sz="2000">
                <a:solidFill>
                  <a:schemeClr val="bg1"/>
                </a:solidFill>
                <a:latin typeface="Lucida Console" panose="020B0609040504020204" charset="0"/>
                <a:sym typeface="Source Sans Pro"/>
              </a:rPr>
              <a:t>Onset MPM setelah paparan asbes hingga 40 tahun menjadikan screening menjadi tantangan tersendiri</a:t>
            </a:r>
            <a:endParaRPr lang="id-ID" altLang="en-US" sz="2000" b="1">
              <a:solidFill>
                <a:schemeClr val="bg1"/>
              </a:solidFill>
              <a:latin typeface="Lucida Console" panose="020B0609040504020204" charset="0"/>
              <a:sym typeface="Source Sans Pro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4415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Prosedur Invasif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Sampel sitologis yang diperoleh dengan thorasentesis atau dengan biopsi aspirasi jarum halus mungkin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tidak meyakinkan untuk diagnosis pasti</a:t>
            </a: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</a:endParaRPr>
          </a:p>
          <a:p>
            <a:pPr marL="3683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Biopsi besar dan imunohistokimia yang tepat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wajib dilakukan untuk membedakan mesothelioma dari tumor lain (mis., Adenokarsinoma) dan untuk menentukan sub-tipe histologis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5339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Prosedur Invasif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Biopsi dapat diperoleh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secara perkutan di bawah bimbingan radiologis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, atau selama thorakoskopi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683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400">
              <a:latin typeface="Lucida Console" panose="020B060904050402020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 i="1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Video-assisted Thoracoscopic Surgery</a:t>
            </a: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 (VATS)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memberikan informasi yang berguna tentang staging karena mengeksplorasi seluruh rongga pleura, menentukan perluasan tumor dan mendeteksi invasi struktur ke daerah sekitar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26835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Prosedur Invasif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Bila hasil pencitraan masih meragukan,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prosedur invasif tambahan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harus dilakukan untuk menyelidiki keterlibatan mediastinal (mediastinoskopi, mediastinotomi anterior, </a:t>
            </a:r>
            <a:r>
              <a:rPr lang="id-ID" altLang="en-GB" sz="2000" i="1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Endobronchial ultrasound-guided transbronchial needle aspirate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(EBUS-TBNA))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dan/atau invasi pleura atau peritoneum kontralateral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(thorakoskopi bilateral dan laparoskopi)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334885" y="33926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DIAGNOSTIC PROCEDURE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Baik staging maupun penilaian respon MPM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sulit untuk dilakukan</a:t>
            </a: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solidFill>
                <a:schemeClr val="accent6">
                  <a:lumMod val="40000"/>
                  <a:lumOff val="60000"/>
                </a:schemeClr>
              </a:solidFill>
              <a:latin typeface="Lucida Console" panose="020B060904050402020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staging TNM yang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banyak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digunakan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diusulkan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oleh</a:t>
            </a:r>
            <a:r>
              <a:rPr lang="en-US" sz="2000" dirty="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International Mesothelioma Interest Group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 (IMIG)</a:t>
            </a:r>
            <a:r>
              <a:rPr lang="en-US" sz="2000" dirty="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persetujuan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Union for International Cancer Control</a:t>
            </a:r>
            <a:r>
              <a:rPr lang="en-US" sz="2000" dirty="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endParaRPr lang="en-US" sz="2000" dirty="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en-US" sz="2000" dirty="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Terlepas dari keterbatasan akurasi, kriteria respons berdasarkan pengukuran ukuran tetap banyak digunakan dalam manajemen MPM</a:t>
            </a:r>
            <a:endParaRPr lang="en-US" altLang="en-GB" sz="20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280785" y="29862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STAGING AND RESPONSE ASSESMENT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STAGING AND RESPONSE ASSESMENT</a:t>
            </a:r>
            <a:endParaRPr lang="id-ID" altLang="en-GB">
              <a:latin typeface="Arial Black" panose="020B0A04020102020204" charset="0"/>
              <a:sym typeface="+mn-ea"/>
            </a:endParaRPr>
          </a:p>
        </p:txBody>
      </p:sp>
      <p:sp>
        <p:nvSpPr>
          <p:cNvPr id="122" name="Google Shape;122;p20"/>
          <p:cNvSpPr txBox="1"/>
          <p:nvPr>
            <p:ph type="body" idx="1"/>
          </p:nvPr>
        </p:nvSpPr>
        <p:spPr>
          <a:xfrm>
            <a:off x="753110" y="1600200"/>
            <a:ext cx="3542665" cy="5128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1400">
              <a:latin typeface="Lucida Console" panose="020B0609040504020204" charset="0"/>
            </a:endParaRPr>
          </a:p>
        </p:txBody>
      </p:sp>
      <p:sp>
        <p:nvSpPr>
          <p:cNvPr id="123" name="Google Shape;123;p20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685" y="22860"/>
          <a:ext cx="4462145" cy="6812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62145"/>
              </a:tblGrid>
              <a:tr h="6560820">
                <a:tc>
                  <a:txBody>
                    <a:bodyPr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Tumor primer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T0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bukti</a:t>
                      </a:r>
                      <a:r>
                        <a:rPr lang="en-US" sz="900" dirty="0">
                          <a:effectLst/>
                        </a:rPr>
                        <a:t> tumor primer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T1 Tumor </a:t>
                      </a:r>
                      <a:r>
                        <a:rPr lang="en-US" sz="900" dirty="0" err="1">
                          <a:effectLst/>
                        </a:rPr>
                        <a:t>terbatas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pada</a:t>
                      </a:r>
                      <a:r>
                        <a:rPr lang="en-US" sz="900" dirty="0">
                          <a:effectLst/>
                        </a:rPr>
                        <a:t> pleura parietal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tanpa</a:t>
                      </a:r>
                      <a:r>
                        <a:rPr lang="en-US" sz="900" dirty="0">
                          <a:effectLst/>
                        </a:rPr>
                        <a:t> pleura mediastinum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tanpa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keterlibatan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T1a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ada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keterlibatan</a:t>
                      </a:r>
                      <a:r>
                        <a:rPr lang="en-US" sz="900" dirty="0">
                          <a:effectLst/>
                        </a:rPr>
                        <a:t> pleura visceral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T1b Tumor </a:t>
                      </a:r>
                      <a:r>
                        <a:rPr lang="en-US" sz="900" dirty="0" err="1">
                          <a:effectLst/>
                        </a:rPr>
                        <a:t>juga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melibatkan</a:t>
                      </a:r>
                      <a:r>
                        <a:rPr lang="en-US" sz="900" dirty="0">
                          <a:effectLst/>
                        </a:rPr>
                        <a:t> pleura visceral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T2 Tumor yang </a:t>
                      </a:r>
                      <a:r>
                        <a:rPr lang="en-US" sz="900" dirty="0" err="1">
                          <a:effectLst/>
                        </a:rPr>
                        <a:t>melibatkan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masing-masing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permukaan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 (parietal, </a:t>
                      </a:r>
                      <a:r>
                        <a:rPr lang="en-US" sz="900" dirty="0" err="1">
                          <a:effectLst/>
                        </a:rPr>
                        <a:t>mediastinal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viseral</a:t>
                      </a:r>
                      <a:r>
                        <a:rPr lang="en-US" sz="900" dirty="0">
                          <a:effectLst/>
                        </a:rPr>
                        <a:t>)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setidaknya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satu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dari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berikut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Keterlibatan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otot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Eksteni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dari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viseral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parenkim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paru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mendasarinya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T3 Tumor yang </a:t>
                      </a:r>
                      <a:r>
                        <a:rPr lang="en-US" sz="900" dirty="0" err="1">
                          <a:effectLst/>
                        </a:rPr>
                        <a:t>sudah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lanjut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tetapi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berpotensi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dioperasi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secara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lokal</a:t>
                      </a:r>
                      <a:r>
                        <a:rPr lang="en-US" sz="900" dirty="0">
                          <a:effectLst/>
                        </a:rPr>
                        <a:t>; tumor yang </a:t>
                      </a:r>
                      <a:r>
                        <a:rPr lang="en-US" sz="900" dirty="0" err="1">
                          <a:effectLst/>
                        </a:rPr>
                        <a:t>melibatkan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semua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permukaan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 (parietal, </a:t>
                      </a:r>
                      <a:r>
                        <a:rPr lang="en-US" sz="900" dirty="0" err="1">
                          <a:effectLst/>
                        </a:rPr>
                        <a:t>mediastinal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viseral</a:t>
                      </a:r>
                      <a:r>
                        <a:rPr lang="en-US" sz="900" dirty="0">
                          <a:effectLst/>
                        </a:rPr>
                        <a:t>)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setidaknya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satu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dari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berikut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Keterlibatan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fasia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toraks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akhir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lemak</a:t>
                      </a:r>
                      <a:r>
                        <a:rPr lang="en-US" sz="900" dirty="0">
                          <a:effectLst/>
                        </a:rPr>
                        <a:t> mediastinum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Fokus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soliter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sepenuhnya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dapat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direseksi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dari</a:t>
                      </a:r>
                      <a:r>
                        <a:rPr lang="en-US" sz="900" dirty="0">
                          <a:effectLst/>
                        </a:rPr>
                        <a:t> tumor yang </a:t>
                      </a:r>
                      <a:r>
                        <a:rPr lang="en-US" sz="900" dirty="0" err="1">
                          <a:effectLst/>
                        </a:rPr>
                        <a:t>menyebar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jaringan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lunak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dinding</a:t>
                      </a:r>
                      <a:r>
                        <a:rPr lang="en-US" sz="900" dirty="0">
                          <a:effectLst/>
                        </a:rPr>
                        <a:t> dada</a:t>
                      </a:r>
                      <a:endParaRPr lang="en-US" sz="1000" dirty="0">
                        <a:effectLst/>
                      </a:endParaRPr>
                    </a:p>
                    <a:p>
                      <a:pPr marL="4425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Keterlibatan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perikardium</a:t>
                      </a:r>
                      <a:r>
                        <a:rPr lang="en-US" sz="900" dirty="0">
                          <a:effectLst/>
                        </a:rPr>
                        <a:t> non-</a:t>
                      </a:r>
                      <a:r>
                        <a:rPr lang="en-US" sz="900" dirty="0" err="1">
                          <a:effectLst/>
                        </a:rPr>
                        <a:t>transmural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T4 Tumor yang </a:t>
                      </a:r>
                      <a:r>
                        <a:rPr lang="en-US" sz="900" dirty="0" err="1">
                          <a:effectLst/>
                        </a:rPr>
                        <a:t>secara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lokal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sudah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lanjut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secara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teknis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dapat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dinilai</a:t>
                      </a:r>
                      <a:r>
                        <a:rPr lang="en-US" sz="900" dirty="0">
                          <a:effectLst/>
                        </a:rPr>
                        <a:t>; tumor yang </a:t>
                      </a:r>
                      <a:r>
                        <a:rPr lang="en-US" sz="900" dirty="0" err="1">
                          <a:effectLst/>
                        </a:rPr>
                        <a:t>melibatkan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semua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permukaan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 (parietal, </a:t>
                      </a:r>
                      <a:r>
                        <a:rPr lang="en-US" sz="900" dirty="0" err="1">
                          <a:effectLst/>
                        </a:rPr>
                        <a:t>mediastinal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viseral</a:t>
                      </a:r>
                      <a:r>
                        <a:rPr lang="en-US" sz="900" dirty="0">
                          <a:effectLst/>
                        </a:rPr>
                        <a:t>)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setidaknya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satu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dari</a:t>
                      </a:r>
                      <a:r>
                        <a:rPr lang="en-US" sz="900" dirty="0">
                          <a:effectLst/>
                        </a:rPr>
                        <a:t> yang </a:t>
                      </a:r>
                      <a:r>
                        <a:rPr lang="en-US" sz="900" dirty="0" err="1">
                          <a:effectLst/>
                        </a:rPr>
                        <a:t>berikut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Penyebaran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difus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massa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multifokal</a:t>
                      </a:r>
                      <a:r>
                        <a:rPr lang="en-US" sz="900" dirty="0">
                          <a:effectLst/>
                        </a:rPr>
                        <a:t> tumor di </a:t>
                      </a:r>
                      <a:r>
                        <a:rPr lang="en-US" sz="900" dirty="0" err="1">
                          <a:effectLst/>
                        </a:rPr>
                        <a:t>dinding</a:t>
                      </a:r>
                      <a:r>
                        <a:rPr lang="en-US" sz="900" dirty="0">
                          <a:effectLst/>
                        </a:rPr>
                        <a:t> dada,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tanpa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kerusakan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tulang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rusuk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langsung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diafragma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peritoneum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langsung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pleura </a:t>
                      </a:r>
                      <a:r>
                        <a:rPr lang="en-US" sz="900" dirty="0" err="1">
                          <a:effectLst/>
                        </a:rPr>
                        <a:t>kontralateral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langsung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organ mediastinum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langsung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tulang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belakang</a:t>
                      </a:r>
                      <a:endParaRPr lang="en-US" sz="1000" dirty="0">
                        <a:effectLst/>
                      </a:endParaRPr>
                    </a:p>
                    <a:p>
                      <a:pPr marL="328295" marR="0" indent="-996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 </a:t>
                      </a:r>
                      <a:r>
                        <a:rPr lang="en-US" sz="900" dirty="0" err="1">
                          <a:effectLst/>
                        </a:rPr>
                        <a:t>Ekstensi</a:t>
                      </a:r>
                      <a:r>
                        <a:rPr lang="en-US" sz="900" dirty="0">
                          <a:effectLst/>
                        </a:rPr>
                        <a:t> tumor </a:t>
                      </a:r>
                      <a:r>
                        <a:rPr lang="en-US" sz="900" dirty="0" err="1">
                          <a:effectLst/>
                        </a:rPr>
                        <a:t>sampai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permukaan</a:t>
                      </a:r>
                      <a:r>
                        <a:rPr lang="en-US" sz="900" dirty="0">
                          <a:effectLst/>
                        </a:rPr>
                        <a:t> internal </a:t>
                      </a:r>
                      <a:r>
                        <a:rPr lang="en-US" sz="900" dirty="0" err="1">
                          <a:effectLst/>
                        </a:rPr>
                        <a:t>perikardium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dengan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tanpa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efusi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perikardium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tumor yang </a:t>
                      </a:r>
                      <a:r>
                        <a:rPr lang="en-US" sz="900" dirty="0" err="1">
                          <a:effectLst/>
                        </a:rPr>
                        <a:t>melibatkan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miokardium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41974" marR="41974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81830" y="22860"/>
          <a:ext cx="4633595" cy="68116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43175"/>
                <a:gridCol w="607695"/>
                <a:gridCol w="672465"/>
                <a:gridCol w="497205"/>
                <a:gridCol w="313055"/>
              </a:tblGrid>
              <a:tr h="309245">
                <a:tc rowSpan="11">
                  <a:txBody>
                    <a:bodyPr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Kelenjar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getah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bening</a:t>
                      </a:r>
                      <a:r>
                        <a:rPr lang="en-US" sz="900" dirty="0">
                          <a:effectLst/>
                        </a:rPr>
                        <a:t> regional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NX Regional </a:t>
                      </a:r>
                      <a:r>
                        <a:rPr lang="en-US" sz="900" dirty="0" err="1">
                          <a:effectLst/>
                        </a:rPr>
                        <a:t>kelenjar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getah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dapat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dinilai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N0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ada</a:t>
                      </a:r>
                      <a:r>
                        <a:rPr lang="en-US" sz="900" dirty="0">
                          <a:effectLst/>
                        </a:rPr>
                        <a:t> metastasis </a:t>
                      </a:r>
                      <a:r>
                        <a:rPr lang="en-US" sz="900" dirty="0" err="1">
                          <a:effectLst/>
                        </a:rPr>
                        <a:t>kelenjar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getah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bening</a:t>
                      </a:r>
                      <a:r>
                        <a:rPr lang="en-US" sz="900" dirty="0">
                          <a:effectLst/>
                        </a:rPr>
                        <a:t> regional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N1 Metastasis di </a:t>
                      </a:r>
                      <a:r>
                        <a:rPr lang="en-US" sz="900" dirty="0" err="1">
                          <a:effectLst/>
                        </a:rPr>
                        <a:t>nodus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limfa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bronkopulmonalis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ilarilateral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N2 Metastasis di </a:t>
                      </a:r>
                      <a:r>
                        <a:rPr lang="en-US" sz="900" dirty="0" err="1">
                          <a:effectLst/>
                        </a:rPr>
                        <a:t>subkarinal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di </a:t>
                      </a:r>
                      <a:r>
                        <a:rPr lang="en-US" sz="900" dirty="0" err="1">
                          <a:effectLst/>
                        </a:rPr>
                        <a:t>kelenjar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getah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bening</a:t>
                      </a:r>
                      <a:r>
                        <a:rPr lang="en-US" sz="900" dirty="0">
                          <a:effectLst/>
                        </a:rPr>
                        <a:t> mediastinum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termasuk</a:t>
                      </a:r>
                      <a:r>
                        <a:rPr lang="en-US" sz="900" dirty="0">
                          <a:effectLst/>
                        </a:rPr>
                        <a:t> mammary </a:t>
                      </a:r>
                      <a:r>
                        <a:rPr lang="en-US" sz="900" dirty="0" err="1">
                          <a:effectLst/>
                        </a:rPr>
                        <a:t>interna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dan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nodus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peridiafragmatik</a:t>
                      </a:r>
                      <a:endParaRPr lang="en-US" sz="1000" dirty="0">
                        <a:effectLst/>
                      </a:endParaRPr>
                    </a:p>
                    <a:p>
                      <a:pPr marL="213995" marR="0" indent="-21399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N3 Metastasis di mediastinum medial </a:t>
                      </a:r>
                      <a:r>
                        <a:rPr lang="en-US" sz="900" dirty="0" err="1">
                          <a:effectLst/>
                        </a:rPr>
                        <a:t>kontralateral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mamaria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interna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kontralateral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ipsilateral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err="1">
                          <a:effectLst/>
                        </a:rPr>
                        <a:t>atau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kelenjar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getah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bening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supraklavikula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kontralateral</a:t>
                      </a:r>
                      <a:endParaRPr lang="en-US" sz="1000" dirty="0">
                        <a:effectLst/>
                      </a:endParaRPr>
                    </a:p>
                    <a:p>
                      <a:pPr marL="271145" marR="0" indent="-27114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Metastasis </a:t>
                      </a:r>
                      <a:r>
                        <a:rPr lang="en-US" sz="900" dirty="0" err="1">
                          <a:effectLst/>
                        </a:rPr>
                        <a:t>jauh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M0 </a:t>
                      </a:r>
                      <a:r>
                        <a:rPr lang="en-US" sz="900" dirty="0" err="1">
                          <a:effectLst/>
                        </a:rPr>
                        <a:t>Tidak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ada</a:t>
                      </a:r>
                      <a:r>
                        <a:rPr lang="en-US" sz="900" dirty="0">
                          <a:effectLst/>
                        </a:rPr>
                        <a:t> metastasis </a:t>
                      </a:r>
                      <a:r>
                        <a:rPr lang="en-US" sz="900" dirty="0" err="1">
                          <a:effectLst/>
                        </a:rPr>
                        <a:t>jauh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M1 Metastasis </a:t>
                      </a:r>
                      <a:r>
                        <a:rPr lang="en-US" sz="900" dirty="0" err="1">
                          <a:effectLst/>
                        </a:rPr>
                        <a:t>jauh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 gridSpan="4"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Pengelompokan Stadium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9245"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Stadium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9760"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IA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T1a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7855"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IB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T1b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8490"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T2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9125">
                <a:tc vMerge="1">
                  <a:tcPr/>
                </a:tc>
                <a:tc rowSpan="3"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T1,T2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N1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M0</a:t>
                      </a:r>
                      <a:endParaRPr lang="en-US" sz="1000" dirty="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91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T1,T2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N2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84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T3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N0,N1,N2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930275">
                <a:tc vMerge="1">
                  <a:tcPr/>
                </a:tc>
                <a:tc rowSpan="3"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IV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T4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 apapun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61976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 apapun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N3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M0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  <a:tr h="9302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 apapun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 apapun</a:t>
                      </a:r>
                      <a:endParaRPr lang="en-US" sz="100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M1</a:t>
                      </a:r>
                      <a:endParaRPr lang="en-US" sz="1000" dirty="0">
                        <a:effectLst/>
                        <a:latin typeface="Times New Roman" panose="02020603050405020304" charset="0"/>
                        <a:ea typeface="Calibri" panose="020F0502020204030204" charset="0"/>
                        <a:cs typeface="Times New Roman" panose="02020603050405020304" charset="0"/>
                      </a:endParaRPr>
                    </a:p>
                  </a:txBody>
                  <a:tcPr marL="53942" marR="53942" marT="0" marB="0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STAGING AND RESPONSE ASSEMENT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5415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32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Strategi baru:</a:t>
            </a:r>
            <a:endParaRPr lang="id-ID" altLang="en-GB" sz="32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Terapi multimodalitas termasuk</a:t>
            </a:r>
            <a:r>
              <a:rPr lang="en-US" sz="200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operasi, radioterapi dan kemoterapi</a:t>
            </a:r>
            <a:r>
              <a:rPr lang="en-US" sz="200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tetap menjadi pendekatan untuk perawatan MPM</a:t>
            </a:r>
            <a:endParaRPr lang="en-US" sz="20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Respon terhadap perawatan multimodalitas antar individu berbeda</a:t>
            </a:r>
            <a:r>
              <a:rPr lang="en-US" sz="200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sehingga membuat keputusan pengobatan menantang dalam MPM</a:t>
            </a:r>
            <a:endParaRPr lang="en-US" sz="20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Perawatan yang dipersonalisasi berdasarkan karakteristik pasien individu dan genetika tumor sedang diselidiki</a:t>
            </a:r>
            <a:endParaRPr lang="en-US" sz="20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sz="2000" i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Immune checkpoint inhibitor</a:t>
            </a:r>
            <a:r>
              <a:rPr lang="en-US" sz="20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 (ICI)</a:t>
            </a:r>
            <a:r>
              <a:rPr lang="en-US" sz="2000" smtClean="0">
                <a:latin typeface="Lucida Console" panose="020B0609040504020204" charset="0"/>
                <a:sym typeface="+mn-ea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menarik banyak perhatian karena menunjukkan stabilitas penyakit yang berkepanjangan</a:t>
            </a:r>
            <a:endParaRPr lang="en-US" altLang="en-GB" sz="20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280785" y="29862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STAGING AND RESPONSE ASSESMENT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1615800" y="339870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d-ID" altLang="en-GB" b="1">
                <a:solidFill>
                  <a:schemeClr val="tx1"/>
                </a:solidFill>
                <a:latin typeface="Lucida Console" panose="020B0609040504020204" charset="0"/>
              </a:rPr>
            </a:br>
            <a:r>
              <a:rPr lang="id-ID" altLang="en-GB">
                <a:effectLst/>
              </a:rPr>
              <a:t>CONCLUSIONS</a:t>
            </a:r>
            <a:endParaRPr lang="id-ID" altLang="en-GB">
              <a:effectLst/>
            </a:endParaRPr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MPM adalah tumor yang agresif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, biasanya didiagnosis pada stadium lanjut dan berhubungan dengan prognosis yang buruk</a:t>
            </a:r>
            <a:endParaRPr lang="en-US" altLang="en-GB" sz="18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Efusi pleura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yang tidak dapat dijelaskan dan </a:t>
            </a: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nyeri pleura pada pasien dengan paparan asbes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harus meningkatkan kecurigaan MPM</a:t>
            </a:r>
            <a:endParaRPr lang="en-US" altLang="en-GB" sz="18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Selain pencitraan konvensional,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teknik pencitraan fungsional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memiliki potensi untuk memaksimalkan manajemen penyakit</a:t>
            </a:r>
            <a:endParaRPr lang="en-US" altLang="en-GB" sz="18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Biopsi torakoskopik </a:t>
            </a:r>
            <a:r>
              <a:rPr lang="id-ID" altLang="en-US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yang didampingi Radiologis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tetap menjadi prosedur yang paling tepat untuk diagnosis pasti</a:t>
            </a:r>
            <a:endParaRPr lang="en-US" altLang="en-GB" sz="18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Pendekatan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multimodalitas</a:t>
            </a:r>
            <a:r>
              <a:rPr lang="en-US" altLang="en-GB" sz="1800" smtClean="0">
                <a:latin typeface="Lucida Console" panose="020B0609040504020204" charset="0"/>
                <a:sym typeface="+mn-ea"/>
              </a:rPr>
              <a:t> </a:t>
            </a:r>
            <a:r>
              <a:rPr lang="en-US" altLang="en-GB" sz="1800" smtClean="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dengan pembedahan, radioterapi, dan kemoterapi saat ini merupakan standar sementara perawatan baru yang dipersonalisasi, termasuk ICI telah menunjukkan hasil yang menjanjikan</a:t>
            </a:r>
            <a:endParaRPr lang="en-US" altLang="en-GB" sz="1800" smtClean="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3200"/>
            </a:pP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280785" y="29862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latin typeface="Arial Black" panose="020B0A04020102020204" charset="0"/>
                <a:sym typeface="+mn-ea"/>
              </a:rPr>
              <a:t>CONCLUSIONS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Picture 6" descr="Scandinavian-kitchen-light-wood-white-simple-round-featur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55955"/>
            <a:ext cx="9142095" cy="55460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257550" y="5758498"/>
            <a:ext cx="3139916" cy="506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id-ID" altLang="en-US" sz="2700" b="1">
                <a:solidFill>
                  <a:schemeClr val="tx1"/>
                </a:solidFill>
                <a:effectLst/>
                <a:latin typeface="Arial Black" panose="020B0A04020102020204" charset="0"/>
              </a:rPr>
              <a:t>Terima Kasih</a:t>
            </a:r>
            <a:endParaRPr lang="id-ID" altLang="en-US" sz="2700" b="1">
              <a:solidFill>
                <a:schemeClr val="tx1"/>
              </a:solidFill>
              <a:effectLst/>
              <a:latin typeface="Arial Black" panose="020B0A040201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30575" y="1843405"/>
            <a:ext cx="306705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id-ID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bold" panose="020B0700000000000000" charset="-128"/>
                <a:ea typeface="Yu Gothic UI Semibold" panose="020B0700000000000000" charset="-128"/>
              </a:rPr>
              <a:t>The more I study science</a:t>
            </a:r>
            <a:endParaRPr lang="id-ID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u Gothic UI Semibold" panose="020B0700000000000000" charset="-128"/>
              <a:ea typeface="Yu Gothic UI Semibold" panose="020B0700000000000000" charset="-128"/>
            </a:endParaRPr>
          </a:p>
          <a:p>
            <a:r>
              <a:rPr lang="id-ID" altLang="en-US" sz="1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bold" panose="020B0700000000000000" charset="-128"/>
                <a:ea typeface="Yu Gothic UI Semibold" panose="020B0700000000000000" charset="-128"/>
              </a:rPr>
              <a:t>the more I believe in God</a:t>
            </a:r>
            <a:endParaRPr lang="id-ID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u Gothic UI Semibold" panose="020B0700000000000000" charset="-128"/>
              <a:ea typeface="Yu Gothic UI Semibold" panose="020B0700000000000000" charset="-128"/>
            </a:endParaRPr>
          </a:p>
          <a:p>
            <a:r>
              <a:rPr lang="id-ID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bold" panose="020B0700000000000000" charset="-128"/>
                <a:ea typeface="Yu Gothic UI Semibold" panose="020B0700000000000000" charset="-128"/>
              </a:rPr>
              <a:t>       -</a:t>
            </a:r>
            <a:r>
              <a:rPr lang="id-ID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bold" panose="020B0700000000000000" charset="-128"/>
                <a:ea typeface="Yu Gothic UI Semibold" panose="020B0700000000000000" charset="-128"/>
              </a:rPr>
              <a:t>Albert Einstein</a:t>
            </a:r>
            <a:r>
              <a:rPr lang="id-ID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bold" panose="020B0700000000000000" charset="-128"/>
                <a:ea typeface="Yu Gothic UI Semibold" panose="020B0700000000000000" charset="-128"/>
              </a:rPr>
              <a:t>-</a:t>
            </a:r>
            <a:endParaRPr lang="id-ID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u Gothic UI Semibold" panose="020B0700000000000000" charset="-128"/>
              <a:ea typeface="Yu Gothic UI Semibold" panose="020B0700000000000000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" name="Object 0"/>
          <p:cNvGraphicFramePr/>
          <p:nvPr/>
        </p:nvGraphicFramePr>
        <p:xfrm>
          <a:off x="644525" y="1541145"/>
          <a:ext cx="3653155" cy="201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8610600" imgH="5419725" progId="Paint.Picture">
                  <p:embed/>
                </p:oleObj>
              </mc:Choice>
              <mc:Fallback>
                <p:oleObj name="" r:id="rId1" imgW="8610600" imgH="54197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525" y="1541145"/>
                        <a:ext cx="3653155" cy="201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/>
          <p:nvPr/>
        </p:nvGraphicFramePr>
        <p:xfrm>
          <a:off x="4627245" y="1541145"/>
          <a:ext cx="3538855" cy="201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6324600" imgH="4267200" progId="Paint.Picture">
                  <p:embed/>
                </p:oleObj>
              </mc:Choice>
              <mc:Fallback>
                <p:oleObj name="" r:id="rId3" imgW="6324600" imgH="42672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7245" y="1541145"/>
                        <a:ext cx="3538855" cy="201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4519295" y="4519930"/>
            <a:ext cx="420941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ea typeface="Yu Gothic Medium" panose="020B0500000000000000" charset="-128"/>
              </a:rPr>
              <a:t>Kelebihan Asbes</a:t>
            </a: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: 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murah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mudah didapatkan disekitar kita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ringan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mudah dipasang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r>
              <a:rPr lang="id-ID" altLang="en-US">
                <a:solidFill>
                  <a:schemeClr val="bg1"/>
                </a:solidFill>
                <a:latin typeface="Lucida Console" panose="020B0609040504020204" charset="0"/>
                <a:ea typeface="Yu Gothic Medium" panose="020B0500000000000000" charset="-128"/>
              </a:rPr>
              <a:t>menyerap matahari</a:t>
            </a: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  <a:p>
            <a:pPr marL="285750" indent="-285750">
              <a:buFont typeface="Wingdings" panose="05000000000000000000" charset="0"/>
              <a:buChar char=""/>
            </a:pPr>
            <a:endParaRPr lang="id-ID" altLang="en-US">
              <a:solidFill>
                <a:schemeClr val="bg1"/>
              </a:solidFill>
              <a:latin typeface="Lucida Console" panose="020B0609040504020204" charset="0"/>
              <a:ea typeface="Yu Gothic Medium" panose="020B0500000000000000" charset="-128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44525" y="4151630"/>
            <a:ext cx="36531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bg1"/>
                </a:solidFill>
                <a:latin typeface="Lucida Console" panose="020B0609040504020204" charset="0"/>
              </a:rPr>
              <a:t>Tidak ada ambang batas mengenai jumlah minimal paparan asbes yang  aman bagi manusia untuk terbebas dari resiko penyakit akibat asbes –  termasuk juga paparan minimal chrysotile </a:t>
            </a:r>
            <a:r>
              <a:rPr lang="en-US" sz="800">
                <a:solidFill>
                  <a:schemeClr val="bg1"/>
                </a:solidFill>
                <a:latin typeface="Lucida Console" panose="020B0609040504020204" charset="0"/>
              </a:rPr>
              <a:t>(Royal Commission, 1984; IARC, 1977, 2012; IPCS, 1998; IPCS 2004-2012; Collegium Ramazzini, 2015)</a:t>
            </a:r>
            <a:endParaRPr lang="en-US" sz="800">
              <a:solidFill>
                <a:schemeClr val="bg1"/>
              </a:solidFill>
              <a:latin typeface="Lucida Console" panose="020B0609040504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Data tahun 2008: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14200 kasus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di seluruh</a:t>
            </a:r>
            <a:r>
              <a:rPr lang="id-ID" altLang="en-GB" sz="24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dunia setiap tahun, dengan total insidensi tertinggi di Amerika Serikat dan Inggris</a:t>
            </a: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683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4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4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Vizhub.healthdata.org (2016): China paling tertinggi dengan jumlah kematiannya mencapai 20.940</a:t>
            </a:r>
            <a:endParaRPr lang="id-ID" altLang="en-GB" sz="24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Indonesia peringkat ke 12 dari 164 negara yang masih mengkonsumsi asbes dengan angka kematiannya 440 orang pertahun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368300" lvl="0" indent="-3429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endParaRPr lang="id-ID" altLang="en-GB" sz="2000">
              <a:latin typeface="Lucida Console" panose="020B0609040504020204" charset="0"/>
            </a:endParaRPr>
          </a:p>
          <a:p>
            <a:pPr marL="457200" lvl="0" indent="-431800" algn="l" rtl="0"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charset="0"/>
              <a:buChar char=""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Sebagian besar pasien terdiagnosis pada penyakit lanjut dengan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prognosis buruk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dengan kelangsungan hidup rata-rata 7-12 bulan dengan perawatan kemoterapi atau suportif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" name="Text Box 0"/>
          <p:cNvSpPr txBox="1"/>
          <p:nvPr/>
        </p:nvSpPr>
        <p:spPr>
          <a:xfrm>
            <a:off x="535940" y="1515110"/>
            <a:ext cx="8074660" cy="232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Subtipe MPM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menurut Histology: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1. </a:t>
            </a:r>
            <a:r>
              <a:rPr 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Epitheloid 60%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2.  Sarkomatoid 15%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3.  Biphasic/Campuran 25%</a:t>
            </a:r>
            <a:endParaRPr lang="id-ID" altLang="en-GB" sz="2000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id-ID" altLang="en-GB" sz="2000">
              <a:latin typeface="Lucida Console" panose="020B0609040504020204" charset="0"/>
            </a:endParaRPr>
          </a:p>
          <a:p>
            <a:pPr marL="25400" lvl="0" indent="0" algn="l" rtl="0"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id-ID" alt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Lucida Console" panose="020B0609040504020204" charset="0"/>
                <a:sym typeface="+mn-ea"/>
              </a:rPr>
              <a:t>Prognosis</a:t>
            </a:r>
            <a:r>
              <a:rPr lang="id-ID" altLang="en-GB" sz="2000">
                <a:latin typeface="Lucida Console" panose="020B0609040504020204" charset="0"/>
                <a:sym typeface="+mn-ea"/>
              </a:rPr>
              <a:t> </a:t>
            </a:r>
            <a:r>
              <a:rPr lang="id-ID" altLang="en-GB" sz="2000">
                <a:solidFill>
                  <a:schemeClr val="bg1"/>
                </a:solidFill>
                <a:latin typeface="Lucida Console" panose="020B0609040504020204" charset="0"/>
                <a:sym typeface="+mn-ea"/>
              </a:rPr>
              <a:t>paling buruk: tipe Sarkomatoid</a:t>
            </a:r>
            <a:endParaRPr lang="id-ID" altLang="en-GB" sz="2000" b="1">
              <a:solidFill>
                <a:schemeClr val="bg1"/>
              </a:solidFill>
              <a:latin typeface="Lucida Console" panose="020B0609040504020204" charset="0"/>
              <a:sym typeface="+mn-ea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435090" y="257985"/>
            <a:ext cx="7951800" cy="9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altLang="en-GB">
                <a:sym typeface="+mn-ea"/>
              </a:rPr>
              <a:t>INTRODUCTION</a:t>
            </a:r>
            <a:endParaRPr lang="id-ID" altLang="en-GB">
              <a:latin typeface="Lucida Console" panose="020B0609040504020204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305" y="339090"/>
            <a:ext cx="8192770" cy="8921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19221</Words>
  <Application>WPS Presentation</Application>
  <PresentationFormat/>
  <Paragraphs>698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59</vt:i4>
      </vt:variant>
    </vt:vector>
  </HeadingPairs>
  <TitlesOfParts>
    <vt:vector size="100" baseType="lpstr">
      <vt:lpstr>Arial</vt:lpstr>
      <vt:lpstr>SimSun</vt:lpstr>
      <vt:lpstr>Wingdings</vt:lpstr>
      <vt:lpstr>Arial</vt:lpstr>
      <vt:lpstr>Source Sans Pro</vt:lpstr>
      <vt:lpstr>Arial Black</vt:lpstr>
      <vt:lpstr>Lucida Console</vt:lpstr>
      <vt:lpstr>Segoe Print</vt:lpstr>
      <vt:lpstr>Microsoft YaHei</vt:lpstr>
      <vt:lpstr/>
      <vt:lpstr>Arial Unicode MS</vt:lpstr>
      <vt:lpstr>Microsoft YaHei UI Light</vt:lpstr>
      <vt:lpstr>Times New Roman</vt:lpstr>
      <vt:lpstr>Calibri</vt:lpstr>
      <vt:lpstr>Yu Gothic UI Semibold</vt:lpstr>
      <vt:lpstr>Wingdings</vt:lpstr>
      <vt:lpstr>Microsoft JhengHei</vt:lpstr>
      <vt:lpstr>Yu Gothic Medium</vt:lpstr>
      <vt:lpstr>Yu Gothic UI Light</vt:lpstr>
      <vt:lpstr>Yu Gothic UI Semilight</vt:lpstr>
      <vt:lpstr>NSimSun</vt:lpstr>
      <vt:lpstr>SimSun-ExtB</vt:lpstr>
      <vt:lpstr>Yu Gothic UI</vt:lpstr>
      <vt:lpstr>Bahnschrift SemiBold Condensed</vt:lpstr>
      <vt:lpstr>Bahnschrift Light SemiCondensed</vt:lpstr>
      <vt:lpstr>Bahnschrift SemiLight</vt:lpstr>
      <vt:lpstr>Candara</vt:lpstr>
      <vt:lpstr>Consolas</vt:lpstr>
      <vt:lpstr>Franklin Gothic Medium</vt:lpstr>
      <vt:lpstr>HP Simplified</vt:lpstr>
      <vt:lpstr>Benedick template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Diagnosis Klinis Mesothelioma Pleura Maligna  Andrea Bianco, Tullio Valente, Maria Luisa De Rimini, Giacomo Sica, Alfonso Fiorelli   Ditelaah oleh: dr. Rika Mutia Hapsari Pembimbing: Dr. dr. Widiastuti, SpRad (K)  </vt:lpstr>
      <vt:lpstr>PowerPoint 演示文稿</vt:lpstr>
      <vt:lpstr>PowerPoint 演示文稿</vt:lpstr>
      <vt:lpstr>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PATHOGENESIS</vt:lpstr>
      <vt:lpstr>PATHOGENESIS</vt:lpstr>
      <vt:lpstr>PowerPoint 演示文稿</vt:lpstr>
      <vt:lpstr>PowerPoint 演示文稿</vt:lpstr>
      <vt:lpstr>PowerPoint 演示文稿</vt:lpstr>
      <vt:lpstr> CLINICAL PRESENTATION</vt:lpstr>
      <vt:lpstr>PowerPoint 演示文稿</vt:lpstr>
      <vt:lpstr>PowerPoint 演示文稿</vt:lpstr>
      <vt:lpstr>CLINICAL PRESENTATION</vt:lpstr>
      <vt:lpstr>CLINICAL PRESENTATION</vt:lpstr>
      <vt:lpstr>CLINICAL PRESENTATION</vt:lpstr>
      <vt:lpstr>CLINICAL PRESENTATION</vt:lpstr>
      <vt:lpstr> DIAGNOSTIC PROCEDURE</vt:lpstr>
      <vt:lpstr>DIAGNOSTIC PROCEDURE</vt:lpstr>
      <vt:lpstr>PowerPoint 演示文稿</vt:lpstr>
      <vt:lpstr>Gambar 1. Gambar tindak lanjut CXR posteroanterior dari mesothelioma pleural maligna progresif (MPM) pada wanita 61 tahun   (A) Efusi pleura unilateral (sisi kiri)  (B) setelah 3 bulan, lebih banyak penebalan pleura dan massa pleura   (C) setelah 5 bulan, kehilangan volume ipsilateral hemitoraks kiri dengan peningkatan hemidiafragma ipsilateral, pergeseran mediastinum ipsilateral, dan penyempitan ruang interkostal   (D) setelah 8 bulan, penyebaran penyakit kontralateral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CT NON CONTRAST</vt:lpstr>
      <vt:lpstr>CT NON CONTRAST</vt:lpstr>
      <vt:lpstr>CT NON CONTRAST</vt:lpstr>
      <vt:lpstr>CT CONTRAST</vt:lpstr>
      <vt:lpstr>CT CONTRAST</vt:lpstr>
      <vt:lpstr>CT CONTRAST</vt:lpstr>
      <vt:lpstr>CT CONTRAST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STAGING AND RESPONSE ASSESMENT</vt:lpstr>
      <vt:lpstr> STAGING AND RESPONSE ASSEMENT</vt:lpstr>
      <vt:lpstr>PowerPoint 演示文稿</vt:lpstr>
      <vt:lpstr> CONCLUSIONS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Klinis Mesothelioma Pleura Maligna  Andrea Bianco, Tullio Valente, Maria Luisa De Rimini, Giacomo Sica, Alfonso Fiorelli   Ditelaah oleh: dr. Rika Mutia Hapsari Pembimbing: Dr. dr. Widiastuti, SpRad (K)  </dc:title>
  <dc:creator/>
  <cp:lastModifiedBy>anang</cp:lastModifiedBy>
  <cp:revision>9</cp:revision>
  <dcterms:created xsi:type="dcterms:W3CDTF">2019-04-12T20:20:00Z</dcterms:created>
  <dcterms:modified xsi:type="dcterms:W3CDTF">2019-04-17T14:13:14Z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