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73" r:id="rId5"/>
    <p:sldId id="259" r:id="rId6"/>
    <p:sldId id="264" r:id="rId7"/>
    <p:sldId id="265" r:id="rId8"/>
    <p:sldId id="276" r:id="rId9"/>
    <p:sldId id="275" r:id="rId10"/>
    <p:sldId id="278" r:id="rId11"/>
    <p:sldId id="279" r:id="rId12"/>
    <p:sldId id="280" r:id="rId13"/>
    <p:sldId id="261" r:id="rId14"/>
    <p:sldId id="262" r:id="rId15"/>
    <p:sldId id="263" r:id="rId16"/>
    <p:sldId id="267" r:id="rId17"/>
    <p:sldId id="293" r:id="rId18"/>
    <p:sldId id="281" r:id="rId19"/>
    <p:sldId id="268" r:id="rId20"/>
    <p:sldId id="292" r:id="rId21"/>
    <p:sldId id="286" r:id="rId22"/>
    <p:sldId id="282" r:id="rId23"/>
    <p:sldId id="294" r:id="rId24"/>
    <p:sldId id="283" r:id="rId25"/>
    <p:sldId id="288" r:id="rId26"/>
    <p:sldId id="289" r:id="rId27"/>
    <p:sldId id="29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>
        <p:scale>
          <a:sx n="88" d="100"/>
          <a:sy n="88" d="100"/>
        </p:scale>
        <p:origin x="-7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76D8E-6751-4782-9E62-9B5053AF1FC1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5716585-6631-401F-B518-B201C10C022D}">
      <dgm:prSet phldrT="[Text]"/>
      <dgm:spPr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shade val="80000"/>
                <a:hueOff val="0"/>
                <a:satOff val="0"/>
                <a:alphaOff val="0"/>
                <a:shade val="90000"/>
                <a:satMod val="120000"/>
                <a:lumMod val="59000"/>
                <a:lumOff val="41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</a:gradFill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Amerika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Serikat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gm:t>
    </dgm:pt>
    <dgm:pt modelId="{2188B633-9571-42C9-8661-A84FF69440D9}" type="parTrans" cxnId="{E07C64B8-B822-4B3D-B2AD-5B28FE1839A7}">
      <dgm:prSet/>
      <dgm:spPr/>
      <dgm:t>
        <a:bodyPr/>
        <a:lstStyle/>
        <a:p>
          <a:endParaRPr lang="en-US"/>
        </a:p>
      </dgm:t>
    </dgm:pt>
    <dgm:pt modelId="{3C806AC5-672D-484B-92C1-74A2E673828D}" type="sibTrans" cxnId="{E07C64B8-B822-4B3D-B2AD-5B28FE1839A7}">
      <dgm:prSet/>
      <dgm:spPr/>
      <dgm:t>
        <a:bodyPr/>
        <a:lstStyle/>
        <a:p>
          <a:endParaRPr lang="en-US"/>
        </a:p>
      </dgm:t>
    </dgm:pt>
    <dgm:pt modelId="{B011A0D5-97AD-439E-893B-3B626666E0F3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>
            <a:lnSpc>
              <a:spcPct val="200000"/>
            </a:lnSpc>
          </a:pPr>
          <a:r>
            <a:rPr lang="en-US" dirty="0" smtClean="0">
              <a:solidFill>
                <a:schemeClr val="bg1"/>
              </a:solidFill>
            </a:rPr>
            <a:t>M</a:t>
          </a:r>
          <a:r>
            <a:rPr lang="id-ID" dirty="0" smtClean="0">
              <a:solidFill>
                <a:schemeClr val="bg1"/>
              </a:solidFill>
            </a:rPr>
            <a:t>emberlakukan legislasi skrining mammografi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tambahan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pada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wanita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jaringan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padat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payudara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pada</a:t>
          </a:r>
          <a:r>
            <a:rPr lang="en-US" dirty="0" smtClean="0">
              <a:solidFill>
                <a:schemeClr val="bg1"/>
              </a:solidFill>
            </a:rPr>
            <a:t> 40% </a:t>
          </a:r>
          <a:r>
            <a:rPr lang="en-US" dirty="0" err="1" smtClean="0">
              <a:solidFill>
                <a:schemeClr val="bg1"/>
              </a:solidFill>
            </a:rPr>
            <a:t>wanita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usia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diatas</a:t>
          </a:r>
          <a:r>
            <a:rPr lang="en-US" dirty="0" smtClean="0">
              <a:solidFill>
                <a:schemeClr val="bg1"/>
              </a:solidFill>
            </a:rPr>
            <a:t> 40 </a:t>
          </a:r>
          <a:r>
            <a:rPr lang="en-US" dirty="0" err="1" smtClean="0">
              <a:solidFill>
                <a:schemeClr val="bg1"/>
              </a:solidFill>
            </a:rPr>
            <a:t>tahun</a:t>
          </a:r>
          <a:endParaRPr lang="en-US" dirty="0">
            <a:solidFill>
              <a:schemeClr val="bg1"/>
            </a:solidFill>
          </a:endParaRPr>
        </a:p>
      </dgm:t>
    </dgm:pt>
    <dgm:pt modelId="{D602D4F2-BDDB-4A51-8521-FDFD3643C6A6}" type="parTrans" cxnId="{DEFA9123-645E-4D31-81CE-4043035E9E30}">
      <dgm:prSet/>
      <dgm:spPr/>
      <dgm:t>
        <a:bodyPr/>
        <a:lstStyle/>
        <a:p>
          <a:endParaRPr lang="en-US"/>
        </a:p>
      </dgm:t>
    </dgm:pt>
    <dgm:pt modelId="{EAF71D25-AA77-4FB0-AB08-6621F7EF8BFD}" type="sibTrans" cxnId="{DEFA9123-645E-4D31-81CE-4043035E9E30}">
      <dgm:prSet/>
      <dgm:spPr/>
      <dgm:t>
        <a:bodyPr/>
        <a:lstStyle/>
        <a:p>
          <a:endParaRPr lang="en-US"/>
        </a:p>
      </dgm:t>
    </dgm:pt>
    <dgm:pt modelId="{8621156B-A1CB-4B50-B246-A50E8B121686}">
      <dgm:prSet phldrT="[Text]"/>
      <dgm:spPr>
        <a:gradFill rotWithShape="0">
          <a:gsLst>
            <a:gs pos="0">
              <a:schemeClr val="accent1">
                <a:shade val="80000"/>
                <a:hueOff val="224272"/>
                <a:satOff val="-54"/>
                <a:lumOff val="25095"/>
                <a:alphaOff val="0"/>
                <a:shade val="63000"/>
                <a:satMod val="110000"/>
              </a:schemeClr>
            </a:gs>
            <a:gs pos="30000">
              <a:schemeClr val="accent1">
                <a:shade val="80000"/>
                <a:hueOff val="224272"/>
                <a:satOff val="-54"/>
                <a:alphaOff val="0"/>
                <a:shade val="90000"/>
                <a:satMod val="120000"/>
                <a:lumMod val="0"/>
                <a:lumOff val="100000"/>
              </a:schemeClr>
            </a:gs>
            <a:gs pos="45000">
              <a:schemeClr val="accent1">
                <a:shade val="80000"/>
                <a:hueOff val="224272"/>
                <a:satOff val="-54"/>
                <a:alphaOff val="0"/>
                <a:shade val="100000"/>
                <a:satMod val="128000"/>
                <a:lumMod val="76000"/>
                <a:lumOff val="24000"/>
              </a:schemeClr>
            </a:gs>
            <a:gs pos="55000">
              <a:schemeClr val="accent1">
                <a:shade val="80000"/>
                <a:hueOff val="224272"/>
                <a:satOff val="-54"/>
                <a:lumOff val="25095"/>
                <a:alphaOff val="0"/>
                <a:shade val="100000"/>
                <a:satMod val="128000"/>
              </a:schemeClr>
            </a:gs>
            <a:gs pos="73000">
              <a:schemeClr val="accent1">
                <a:shade val="80000"/>
                <a:hueOff val="224272"/>
                <a:satOff val="-54"/>
                <a:lumOff val="25095"/>
                <a:alphaOff val="0"/>
                <a:shade val="90000"/>
                <a:satMod val="120000"/>
              </a:schemeClr>
            </a:gs>
            <a:gs pos="100000">
              <a:schemeClr val="accent1">
                <a:shade val="80000"/>
                <a:hueOff val="224272"/>
                <a:satOff val="-54"/>
                <a:lumOff val="25095"/>
                <a:alphaOff val="0"/>
                <a:shade val="63000"/>
                <a:satMod val="110000"/>
              </a:schemeClr>
            </a:gs>
          </a:gsLst>
        </a:gradFill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Tujuan penelitian </a:t>
          </a:r>
          <a:endParaRPr lang="en-US" b="1" dirty="0">
            <a:solidFill>
              <a:schemeClr val="bg1"/>
            </a:solidFill>
          </a:endParaRPr>
        </a:p>
      </dgm:t>
    </dgm:pt>
    <dgm:pt modelId="{EEACEE72-E664-43B7-B259-F6A0BF11CBAF}" type="parTrans" cxnId="{7F0EDD03-9EDB-4ADA-86B1-385219058D2D}">
      <dgm:prSet/>
      <dgm:spPr/>
      <dgm:t>
        <a:bodyPr/>
        <a:lstStyle/>
        <a:p>
          <a:endParaRPr lang="en-US"/>
        </a:p>
      </dgm:t>
    </dgm:pt>
    <dgm:pt modelId="{5F3C7844-BFA4-45A7-8C35-2793AAD54987}" type="sibTrans" cxnId="{7F0EDD03-9EDB-4ADA-86B1-385219058D2D}">
      <dgm:prSet/>
      <dgm:spPr/>
      <dgm:t>
        <a:bodyPr/>
        <a:lstStyle/>
        <a:p>
          <a:endParaRPr lang="en-US"/>
        </a:p>
      </dgm:t>
    </dgm:pt>
    <dgm:pt modelId="{83A51641-18AB-4661-A79D-3B1912215CA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>
            <a:lnSpc>
              <a:spcPct val="150000"/>
            </a:lnSpc>
          </a:pPr>
          <a:r>
            <a:rPr lang="en-US" dirty="0" smtClean="0">
              <a:solidFill>
                <a:schemeClr val="bg1"/>
              </a:solidFill>
            </a:rPr>
            <a:t>M</a:t>
          </a:r>
          <a:r>
            <a:rPr lang="id-ID" dirty="0" smtClean="0">
              <a:solidFill>
                <a:schemeClr val="bg1"/>
              </a:solidFill>
            </a:rPr>
            <a:t>enilai secara </a:t>
          </a:r>
          <a:r>
            <a:rPr lang="id-ID" b="1" dirty="0" smtClean="0">
              <a:solidFill>
                <a:schemeClr val="bg1"/>
              </a:solidFill>
            </a:rPr>
            <a:t>retrospektif</a:t>
          </a:r>
          <a:r>
            <a:rPr lang="id-ID" dirty="0" smtClean="0">
              <a:solidFill>
                <a:schemeClr val="bg1"/>
              </a:solidFill>
            </a:rPr>
            <a:t> hasil awal </a:t>
          </a:r>
          <a:r>
            <a:rPr lang="id-ID" b="1" dirty="0" smtClean="0">
              <a:solidFill>
                <a:schemeClr val="bg1"/>
              </a:solidFill>
            </a:rPr>
            <a:t>skrining tambahan </a:t>
          </a:r>
          <a:r>
            <a:rPr lang="id-ID" dirty="0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i="1" u="sng" dirty="0" smtClean="0">
              <a:solidFill>
                <a:schemeClr val="bg1"/>
              </a:solidFill>
            </a:rPr>
            <a:t>hand-held</a:t>
          </a:r>
          <a:r>
            <a:rPr lang="id-ID" u="sng" dirty="0" smtClean="0">
              <a:solidFill>
                <a:schemeClr val="bg1"/>
              </a:solidFill>
            </a:rPr>
            <a:t>  </a:t>
          </a:r>
          <a:r>
            <a:rPr lang="en-US" u="sng" dirty="0" smtClean="0">
              <a:solidFill>
                <a:schemeClr val="bg1"/>
              </a:solidFill>
            </a:rPr>
            <a:t>USG</a:t>
          </a:r>
          <a:r>
            <a:rPr lang="id-ID" u="sng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payudara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bilateral yang dilakukan oleh </a:t>
          </a:r>
          <a:r>
            <a:rPr lang="en-US" dirty="0" err="1" smtClean="0">
              <a:solidFill>
                <a:schemeClr val="bg1"/>
              </a:solidFill>
            </a:rPr>
            <a:t>ahli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teknolog</a:t>
          </a:r>
          <a:r>
            <a:rPr lang="en-US" dirty="0" err="1" smtClean="0">
              <a:solidFill>
                <a:schemeClr val="bg1"/>
              </a:solidFill>
            </a:rPr>
            <a:t>i</a:t>
          </a:r>
          <a:r>
            <a:rPr lang="id-ID" dirty="0" smtClean="0">
              <a:solidFill>
                <a:schemeClr val="bg1"/>
              </a:solidFill>
            </a:rPr>
            <a:t> dan </a:t>
          </a:r>
          <a:r>
            <a:rPr lang="en-US" dirty="0" err="1" smtClean="0">
              <a:solidFill>
                <a:schemeClr val="bg1"/>
              </a:solidFill>
            </a:rPr>
            <a:t>ahli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radiologi </a:t>
          </a:r>
          <a:r>
            <a:rPr lang="id-ID" b="1" dirty="0" smtClean="0">
              <a:solidFill>
                <a:schemeClr val="bg1"/>
              </a:solidFill>
            </a:rPr>
            <a:t>setelah skrining mammogram bilateral </a:t>
          </a:r>
          <a:r>
            <a:rPr lang="en-US" b="1" dirty="0" err="1" smtClean="0">
              <a:solidFill>
                <a:schemeClr val="bg1"/>
              </a:solidFill>
            </a:rPr>
            <a:t>dengan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hasil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id-ID" b="1" dirty="0" smtClean="0">
              <a:solidFill>
                <a:schemeClr val="bg1"/>
              </a:solidFill>
            </a:rPr>
            <a:t>negatif</a:t>
          </a:r>
          <a:r>
            <a:rPr lang="id-ID" dirty="0" smtClean="0">
              <a:solidFill>
                <a:schemeClr val="bg1"/>
              </a:solidFill>
            </a:rPr>
            <a:t> pada wanita </a:t>
          </a:r>
          <a:r>
            <a:rPr lang="id-ID" b="1" dirty="0" smtClean="0">
              <a:solidFill>
                <a:schemeClr val="bg1"/>
              </a:solidFill>
            </a:rPr>
            <a:t>asimptomatik </a:t>
          </a:r>
          <a:r>
            <a:rPr lang="id-ID" dirty="0" smtClean="0">
              <a:solidFill>
                <a:schemeClr val="bg1"/>
              </a:solidFill>
            </a:rPr>
            <a:t>dengan jaringan </a:t>
          </a:r>
          <a:r>
            <a:rPr lang="en-US" dirty="0" err="1" smtClean="0">
              <a:solidFill>
                <a:schemeClr val="bg1"/>
              </a:solidFill>
            </a:rPr>
            <a:t>padat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id-ID" dirty="0" smtClean="0">
              <a:solidFill>
                <a:schemeClr val="bg1"/>
              </a:solidFill>
            </a:rPr>
            <a:t>payudara yang tidak berisiko tinggi mengalami kanker payudara,</a:t>
          </a:r>
          <a:endParaRPr lang="en-US" dirty="0">
            <a:solidFill>
              <a:schemeClr val="bg1"/>
            </a:solidFill>
          </a:endParaRPr>
        </a:p>
      </dgm:t>
    </dgm:pt>
    <dgm:pt modelId="{9FB8AACC-165B-4745-BD7E-F7782926335D}" type="parTrans" cxnId="{4249A7E4-0C1A-4614-A782-DCB6BB3AD974}">
      <dgm:prSet/>
      <dgm:spPr/>
      <dgm:t>
        <a:bodyPr/>
        <a:lstStyle/>
        <a:p>
          <a:endParaRPr lang="en-US"/>
        </a:p>
      </dgm:t>
    </dgm:pt>
    <dgm:pt modelId="{21D482CA-9C11-4AF9-83CF-46AAEE451200}" type="sibTrans" cxnId="{4249A7E4-0C1A-4614-A782-DCB6BB3AD974}">
      <dgm:prSet/>
      <dgm:spPr/>
      <dgm:t>
        <a:bodyPr/>
        <a:lstStyle/>
        <a:p>
          <a:endParaRPr lang="en-US"/>
        </a:p>
      </dgm:t>
    </dgm:pt>
    <dgm:pt modelId="{D02EFA3C-7C6A-41CB-98EC-3F49F96BD34C}" type="pres">
      <dgm:prSet presAssocID="{BEC76D8E-6751-4782-9E62-9B5053AF1F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9D4A9-2308-4AC9-93DD-1B387E1060DD}" type="pres">
      <dgm:prSet presAssocID="{85716585-6631-401F-B518-B201C10C02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256FE-3A16-4A1F-B5D4-6D3136A9425E}" type="pres">
      <dgm:prSet presAssocID="{85716585-6631-401F-B518-B201C10C022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5A10-5DB3-4FD7-AAC0-A36A709FA87B}" type="pres">
      <dgm:prSet presAssocID="{8621156B-A1CB-4B50-B246-A50E8B1216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11601-F768-42ED-8BF5-203305AE00DF}" type="pres">
      <dgm:prSet presAssocID="{8621156B-A1CB-4B50-B246-A50E8B1216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B8E35-BDF4-4A74-B04B-A5E84320BA10}" type="presOf" srcId="{B011A0D5-97AD-439E-893B-3B626666E0F3}" destId="{0FF256FE-3A16-4A1F-B5D4-6D3136A9425E}" srcOrd="0" destOrd="0" presId="urn:microsoft.com/office/officeart/2005/8/layout/vList2"/>
    <dgm:cxn modelId="{70E57CFE-5595-4109-B934-C62B3A8F8723}" type="presOf" srcId="{8621156B-A1CB-4B50-B246-A50E8B121686}" destId="{0D595A10-5DB3-4FD7-AAC0-A36A709FA87B}" srcOrd="0" destOrd="0" presId="urn:microsoft.com/office/officeart/2005/8/layout/vList2"/>
    <dgm:cxn modelId="{0281A7D3-C989-4F16-85CC-85FBB76EDDA9}" type="presOf" srcId="{BEC76D8E-6751-4782-9E62-9B5053AF1FC1}" destId="{D02EFA3C-7C6A-41CB-98EC-3F49F96BD34C}" srcOrd="0" destOrd="0" presId="urn:microsoft.com/office/officeart/2005/8/layout/vList2"/>
    <dgm:cxn modelId="{6417F7AD-B0DD-4CDE-AC55-4DD6010AE83B}" type="presOf" srcId="{83A51641-18AB-4661-A79D-3B1912215CA5}" destId="{A1011601-F768-42ED-8BF5-203305AE00DF}" srcOrd="0" destOrd="0" presId="urn:microsoft.com/office/officeart/2005/8/layout/vList2"/>
    <dgm:cxn modelId="{ED59EB13-04E0-475F-BB0A-64B5F3392F20}" type="presOf" srcId="{85716585-6631-401F-B518-B201C10C022D}" destId="{1D69D4A9-2308-4AC9-93DD-1B387E1060DD}" srcOrd="0" destOrd="0" presId="urn:microsoft.com/office/officeart/2005/8/layout/vList2"/>
    <dgm:cxn modelId="{E07C64B8-B822-4B3D-B2AD-5B28FE1839A7}" srcId="{BEC76D8E-6751-4782-9E62-9B5053AF1FC1}" destId="{85716585-6631-401F-B518-B201C10C022D}" srcOrd="0" destOrd="0" parTransId="{2188B633-9571-42C9-8661-A84FF69440D9}" sibTransId="{3C806AC5-672D-484B-92C1-74A2E673828D}"/>
    <dgm:cxn modelId="{4249A7E4-0C1A-4614-A782-DCB6BB3AD974}" srcId="{8621156B-A1CB-4B50-B246-A50E8B121686}" destId="{83A51641-18AB-4661-A79D-3B1912215CA5}" srcOrd="0" destOrd="0" parTransId="{9FB8AACC-165B-4745-BD7E-F7782926335D}" sibTransId="{21D482CA-9C11-4AF9-83CF-46AAEE451200}"/>
    <dgm:cxn modelId="{7F0EDD03-9EDB-4ADA-86B1-385219058D2D}" srcId="{BEC76D8E-6751-4782-9E62-9B5053AF1FC1}" destId="{8621156B-A1CB-4B50-B246-A50E8B121686}" srcOrd="1" destOrd="0" parTransId="{EEACEE72-E664-43B7-B259-F6A0BF11CBAF}" sibTransId="{5F3C7844-BFA4-45A7-8C35-2793AAD54987}"/>
    <dgm:cxn modelId="{DEFA9123-645E-4D31-81CE-4043035E9E30}" srcId="{85716585-6631-401F-B518-B201C10C022D}" destId="{B011A0D5-97AD-439E-893B-3B626666E0F3}" srcOrd="0" destOrd="0" parTransId="{D602D4F2-BDDB-4A51-8521-FDFD3643C6A6}" sibTransId="{EAF71D25-AA77-4FB0-AB08-6621F7EF8BFD}"/>
    <dgm:cxn modelId="{9502F86B-AC65-4302-AC2C-EE4E15C6A1A9}" type="presParOf" srcId="{D02EFA3C-7C6A-41CB-98EC-3F49F96BD34C}" destId="{1D69D4A9-2308-4AC9-93DD-1B387E1060DD}" srcOrd="0" destOrd="0" presId="urn:microsoft.com/office/officeart/2005/8/layout/vList2"/>
    <dgm:cxn modelId="{1F8EE2D0-4E19-4FF8-943E-6D866AE43BD7}" type="presParOf" srcId="{D02EFA3C-7C6A-41CB-98EC-3F49F96BD34C}" destId="{0FF256FE-3A16-4A1F-B5D4-6D3136A9425E}" srcOrd="1" destOrd="0" presId="urn:microsoft.com/office/officeart/2005/8/layout/vList2"/>
    <dgm:cxn modelId="{73F1CE9C-E682-4624-B9ED-9AA617A8A1D3}" type="presParOf" srcId="{D02EFA3C-7C6A-41CB-98EC-3F49F96BD34C}" destId="{0D595A10-5DB3-4FD7-AAC0-A36A709FA87B}" srcOrd="2" destOrd="0" presId="urn:microsoft.com/office/officeart/2005/8/layout/vList2"/>
    <dgm:cxn modelId="{9CA85504-1FB5-4396-B66A-D1B65A4886DD}" type="presParOf" srcId="{D02EFA3C-7C6A-41CB-98EC-3F49F96BD34C}" destId="{A1011601-F768-42ED-8BF5-203305AE00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632850-BA79-464A-8AE4-1EDF07EE7462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</dgm:pt>
    <dgm:pt modelId="{D6256162-B4D9-4CA8-B952-3FDA392162E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VALID</a:t>
          </a:r>
          <a:endParaRPr lang="en-US" sz="2800" b="1" dirty="0">
            <a:solidFill>
              <a:schemeClr val="bg1"/>
            </a:solidFill>
          </a:endParaRPr>
        </a:p>
      </dgm:t>
    </dgm:pt>
    <dgm:pt modelId="{5631A67F-12E8-4413-8E38-A8F409539A11}" type="parTrans" cxnId="{29BA1271-1AD3-44DE-9A80-3A8539C6BD9D}">
      <dgm:prSet/>
      <dgm:spPr/>
      <dgm:t>
        <a:bodyPr/>
        <a:lstStyle/>
        <a:p>
          <a:endParaRPr lang="en-US"/>
        </a:p>
      </dgm:t>
    </dgm:pt>
    <dgm:pt modelId="{4659046A-46B8-4635-AA49-05CEFB5EDF40}" type="sibTrans" cxnId="{29BA1271-1AD3-44DE-9A80-3A8539C6BD9D}">
      <dgm:prSet/>
      <dgm:spPr/>
      <dgm:t>
        <a:bodyPr/>
        <a:lstStyle/>
        <a:p>
          <a:endParaRPr lang="en-US"/>
        </a:p>
      </dgm:t>
    </dgm:pt>
    <dgm:pt modelId="{BAF1B27C-F4F0-43FA-AAE7-5F0B2807C212}">
      <dgm:prSet phldrT="[Text]" custT="1"/>
      <dgm:spPr>
        <a:solidFill>
          <a:srgbClr val="CCFF33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DAPAT DITERAPKAN</a:t>
          </a:r>
          <a:endParaRPr lang="en-US" sz="2400" b="1" dirty="0">
            <a:solidFill>
              <a:schemeClr val="bg1"/>
            </a:solidFill>
          </a:endParaRPr>
        </a:p>
      </dgm:t>
    </dgm:pt>
    <dgm:pt modelId="{91B0B42A-004F-47AD-916B-8A46D8DD9295}" type="parTrans" cxnId="{1E8B0997-BCCD-4927-A1B6-56C8701575C7}">
      <dgm:prSet/>
      <dgm:spPr/>
      <dgm:t>
        <a:bodyPr/>
        <a:lstStyle/>
        <a:p>
          <a:endParaRPr lang="en-US"/>
        </a:p>
      </dgm:t>
    </dgm:pt>
    <dgm:pt modelId="{C5435452-68CB-4165-9A68-90083304D77E}" type="sibTrans" cxnId="{1E8B0997-BCCD-4927-A1B6-56C8701575C7}">
      <dgm:prSet/>
      <dgm:spPr/>
      <dgm:t>
        <a:bodyPr/>
        <a:lstStyle/>
        <a:p>
          <a:endParaRPr lang="en-US"/>
        </a:p>
      </dgm:t>
    </dgm:pt>
    <dgm:pt modelId="{AFDB85C7-D46C-4AC1-B5B8-BA3308BDD048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PENTING</a:t>
          </a:r>
          <a:endParaRPr lang="en-US" sz="1700" b="1" dirty="0">
            <a:solidFill>
              <a:schemeClr val="bg1"/>
            </a:solidFill>
          </a:endParaRPr>
        </a:p>
      </dgm:t>
    </dgm:pt>
    <dgm:pt modelId="{EF8B3225-187E-4240-9052-5AD0B5E0DAEC}" type="parTrans" cxnId="{19FB6D8B-690D-4FDE-B41B-6745B757D41B}">
      <dgm:prSet/>
      <dgm:spPr/>
      <dgm:t>
        <a:bodyPr/>
        <a:lstStyle/>
        <a:p>
          <a:endParaRPr lang="en-US"/>
        </a:p>
      </dgm:t>
    </dgm:pt>
    <dgm:pt modelId="{13525602-05F4-446D-A4DA-2399678F01F8}" type="sibTrans" cxnId="{19FB6D8B-690D-4FDE-B41B-6745B757D41B}">
      <dgm:prSet/>
      <dgm:spPr/>
      <dgm:t>
        <a:bodyPr/>
        <a:lstStyle/>
        <a:p>
          <a:endParaRPr lang="en-US"/>
        </a:p>
      </dgm:t>
    </dgm:pt>
    <dgm:pt modelId="{70A6F150-CDDF-4373-B688-947FEA061524}" type="pres">
      <dgm:prSet presAssocID="{06632850-BA79-464A-8AE4-1EDF07EE7462}" presName="compositeShape" presStyleCnt="0">
        <dgm:presLayoutVars>
          <dgm:chMax val="7"/>
          <dgm:dir/>
          <dgm:resizeHandles val="exact"/>
        </dgm:presLayoutVars>
      </dgm:prSet>
      <dgm:spPr/>
    </dgm:pt>
    <dgm:pt modelId="{58A3C32F-60CC-45A7-A31A-D9B0BB51DD19}" type="pres">
      <dgm:prSet presAssocID="{D6256162-B4D9-4CA8-B952-3FDA392162E6}" presName="circ1" presStyleLbl="vennNode1" presStyleIdx="0" presStyleCnt="3" custScaleX="109424" custScaleY="107173"/>
      <dgm:spPr/>
      <dgm:t>
        <a:bodyPr/>
        <a:lstStyle/>
        <a:p>
          <a:endParaRPr lang="en-US"/>
        </a:p>
      </dgm:t>
    </dgm:pt>
    <dgm:pt modelId="{3E36A2BE-C96A-40C8-877D-92B99956FAA4}" type="pres">
      <dgm:prSet presAssocID="{D6256162-B4D9-4CA8-B952-3FDA392162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2DDDF-509F-445D-B2FA-2A1A0EA9D42E}" type="pres">
      <dgm:prSet presAssocID="{BAF1B27C-F4F0-43FA-AAE7-5F0B2807C212}" presName="circ2" presStyleLbl="vennNode1" presStyleIdx="1" presStyleCnt="3" custScaleX="109424" custScaleY="107173"/>
      <dgm:spPr/>
      <dgm:t>
        <a:bodyPr/>
        <a:lstStyle/>
        <a:p>
          <a:endParaRPr lang="en-US"/>
        </a:p>
      </dgm:t>
    </dgm:pt>
    <dgm:pt modelId="{AFA1EEA8-9723-4C01-A69D-37507DEC5CC1}" type="pres">
      <dgm:prSet presAssocID="{BAF1B27C-F4F0-43FA-AAE7-5F0B2807C2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83A86-29E4-4747-A776-BE2EFB57CCBC}" type="pres">
      <dgm:prSet presAssocID="{AFDB85C7-D46C-4AC1-B5B8-BA3308BDD048}" presName="circ3" presStyleLbl="vennNode1" presStyleIdx="2" presStyleCnt="3" custScaleX="109424" custScaleY="107173" custLinFactNeighborX="-6982"/>
      <dgm:spPr/>
      <dgm:t>
        <a:bodyPr/>
        <a:lstStyle/>
        <a:p>
          <a:endParaRPr lang="en-US"/>
        </a:p>
      </dgm:t>
    </dgm:pt>
    <dgm:pt modelId="{B1386B2A-69A7-40DE-93A3-21F331206DF0}" type="pres">
      <dgm:prSet presAssocID="{AFDB85C7-D46C-4AC1-B5B8-BA3308BDD0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EA619-B5DF-4188-A424-C9241BA3F65C}" type="presOf" srcId="{AFDB85C7-D46C-4AC1-B5B8-BA3308BDD048}" destId="{B1386B2A-69A7-40DE-93A3-21F331206DF0}" srcOrd="1" destOrd="0" presId="urn:microsoft.com/office/officeart/2005/8/layout/venn1"/>
    <dgm:cxn modelId="{4E441DA1-5045-4927-A253-A40E329276E3}" type="presOf" srcId="{06632850-BA79-464A-8AE4-1EDF07EE7462}" destId="{70A6F150-CDDF-4373-B688-947FEA061524}" srcOrd="0" destOrd="0" presId="urn:microsoft.com/office/officeart/2005/8/layout/venn1"/>
    <dgm:cxn modelId="{B54C1B86-2D44-42F7-B823-2362EBBD1124}" type="presOf" srcId="{BAF1B27C-F4F0-43FA-AAE7-5F0B2807C212}" destId="{EB62DDDF-509F-445D-B2FA-2A1A0EA9D42E}" srcOrd="0" destOrd="0" presId="urn:microsoft.com/office/officeart/2005/8/layout/venn1"/>
    <dgm:cxn modelId="{1E8B0997-BCCD-4927-A1B6-56C8701575C7}" srcId="{06632850-BA79-464A-8AE4-1EDF07EE7462}" destId="{BAF1B27C-F4F0-43FA-AAE7-5F0B2807C212}" srcOrd="1" destOrd="0" parTransId="{91B0B42A-004F-47AD-916B-8A46D8DD9295}" sibTransId="{C5435452-68CB-4165-9A68-90083304D77E}"/>
    <dgm:cxn modelId="{29BA1271-1AD3-44DE-9A80-3A8539C6BD9D}" srcId="{06632850-BA79-464A-8AE4-1EDF07EE7462}" destId="{D6256162-B4D9-4CA8-B952-3FDA392162E6}" srcOrd="0" destOrd="0" parTransId="{5631A67F-12E8-4413-8E38-A8F409539A11}" sibTransId="{4659046A-46B8-4635-AA49-05CEFB5EDF40}"/>
    <dgm:cxn modelId="{4B4BD53B-F7AC-43E9-9653-ACE3EA185D03}" type="presOf" srcId="{AFDB85C7-D46C-4AC1-B5B8-BA3308BDD048}" destId="{72683A86-29E4-4747-A776-BE2EFB57CCBC}" srcOrd="0" destOrd="0" presId="urn:microsoft.com/office/officeart/2005/8/layout/venn1"/>
    <dgm:cxn modelId="{DC9EB63D-D50F-4DEB-A774-D7C767C0CF02}" type="presOf" srcId="{D6256162-B4D9-4CA8-B952-3FDA392162E6}" destId="{58A3C32F-60CC-45A7-A31A-D9B0BB51DD19}" srcOrd="0" destOrd="0" presId="urn:microsoft.com/office/officeart/2005/8/layout/venn1"/>
    <dgm:cxn modelId="{D455A5AF-D065-4142-9FFF-0059F7BA5ADB}" type="presOf" srcId="{BAF1B27C-F4F0-43FA-AAE7-5F0B2807C212}" destId="{AFA1EEA8-9723-4C01-A69D-37507DEC5CC1}" srcOrd="1" destOrd="0" presId="urn:microsoft.com/office/officeart/2005/8/layout/venn1"/>
    <dgm:cxn modelId="{19FB6D8B-690D-4FDE-B41B-6745B757D41B}" srcId="{06632850-BA79-464A-8AE4-1EDF07EE7462}" destId="{AFDB85C7-D46C-4AC1-B5B8-BA3308BDD048}" srcOrd="2" destOrd="0" parTransId="{EF8B3225-187E-4240-9052-5AD0B5E0DAEC}" sibTransId="{13525602-05F4-446D-A4DA-2399678F01F8}"/>
    <dgm:cxn modelId="{498CA939-8F4B-4B49-8A57-E5C4625FF01B}" type="presOf" srcId="{D6256162-B4D9-4CA8-B952-3FDA392162E6}" destId="{3E36A2BE-C96A-40C8-877D-92B99956FAA4}" srcOrd="1" destOrd="0" presId="urn:microsoft.com/office/officeart/2005/8/layout/venn1"/>
    <dgm:cxn modelId="{176B85EF-FD40-4D14-A2AE-4162495A5EEA}" type="presParOf" srcId="{70A6F150-CDDF-4373-B688-947FEA061524}" destId="{58A3C32F-60CC-45A7-A31A-D9B0BB51DD19}" srcOrd="0" destOrd="0" presId="urn:microsoft.com/office/officeart/2005/8/layout/venn1"/>
    <dgm:cxn modelId="{D797CB80-DE9F-4F38-B632-119A82D3D7E0}" type="presParOf" srcId="{70A6F150-CDDF-4373-B688-947FEA061524}" destId="{3E36A2BE-C96A-40C8-877D-92B99956FAA4}" srcOrd="1" destOrd="0" presId="urn:microsoft.com/office/officeart/2005/8/layout/venn1"/>
    <dgm:cxn modelId="{A683C558-EC40-4277-B468-1456B31AB3DF}" type="presParOf" srcId="{70A6F150-CDDF-4373-B688-947FEA061524}" destId="{EB62DDDF-509F-445D-B2FA-2A1A0EA9D42E}" srcOrd="2" destOrd="0" presId="urn:microsoft.com/office/officeart/2005/8/layout/venn1"/>
    <dgm:cxn modelId="{623B3569-3F52-4809-BE91-F4139378740D}" type="presParOf" srcId="{70A6F150-CDDF-4373-B688-947FEA061524}" destId="{AFA1EEA8-9723-4C01-A69D-37507DEC5CC1}" srcOrd="3" destOrd="0" presId="urn:microsoft.com/office/officeart/2005/8/layout/venn1"/>
    <dgm:cxn modelId="{280FC952-D502-40DB-9353-FAED49FDF7C5}" type="presParOf" srcId="{70A6F150-CDDF-4373-B688-947FEA061524}" destId="{72683A86-29E4-4747-A776-BE2EFB57CCBC}" srcOrd="4" destOrd="0" presId="urn:microsoft.com/office/officeart/2005/8/layout/venn1"/>
    <dgm:cxn modelId="{4228127C-385E-45C4-94D9-F1217DDFC4C3}" type="presParOf" srcId="{70A6F150-CDDF-4373-B688-947FEA061524}" destId="{B1386B2A-69A7-40DE-93A3-21F331206D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31038-6367-4405-83BF-4BE4F44A18D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6CA5CD-59B6-460F-85C1-B51DBB6B95F6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Retrospektif</a:t>
          </a:r>
          <a:endParaRPr lang="en-US" sz="1800" b="1" dirty="0" smtClean="0">
            <a:solidFill>
              <a:schemeClr val="bg1"/>
            </a:solidFill>
          </a:endParaRPr>
        </a:p>
        <a:p>
          <a:r>
            <a:rPr lang="en-US" sz="1800" dirty="0" err="1" smtClean="0">
              <a:solidFill>
                <a:schemeClr val="bg1"/>
              </a:solidFill>
            </a:rPr>
            <a:t>Sesuai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dengan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id-ID" sz="1800" i="1" dirty="0" smtClean="0">
              <a:solidFill>
                <a:schemeClr val="bg1"/>
              </a:solidFill>
            </a:rPr>
            <a:t>Health Insurance Portability and Accountability Act </a:t>
          </a:r>
          <a:r>
            <a:rPr lang="id-ID" sz="1800" dirty="0" smtClean="0">
              <a:solidFill>
                <a:schemeClr val="bg1"/>
              </a:solidFill>
            </a:rPr>
            <a:t>(HIPAA) </a:t>
          </a:r>
          <a:endParaRPr lang="en-US" sz="1800" dirty="0">
            <a:solidFill>
              <a:schemeClr val="bg1"/>
            </a:solidFill>
          </a:endParaRPr>
        </a:p>
      </dgm:t>
    </dgm:pt>
    <dgm:pt modelId="{8D3A6B25-F6F8-41F7-A131-486DD13DD0DF}" type="parTrans" cxnId="{27023E79-50F2-4799-A61D-1B5D617C99CA}">
      <dgm:prSet/>
      <dgm:spPr/>
      <dgm:t>
        <a:bodyPr/>
        <a:lstStyle/>
        <a:p>
          <a:endParaRPr lang="en-US"/>
        </a:p>
      </dgm:t>
    </dgm:pt>
    <dgm:pt modelId="{EB63C2AB-DED3-4E84-9395-EE00D28276D7}" type="sibTrans" cxnId="{27023E79-50F2-4799-A61D-1B5D617C99CA}">
      <dgm:prSet/>
      <dgm:spPr/>
      <dgm:t>
        <a:bodyPr/>
        <a:lstStyle/>
        <a:p>
          <a:endParaRPr lang="en-US"/>
        </a:p>
      </dgm:t>
    </dgm:pt>
    <dgm:pt modelId="{9BC3A4EC-773C-4B7C-8254-10F8CEC353EC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Ulasan sistematis dari database pusat pencitraan payudara dilakukan untuk </a:t>
          </a:r>
          <a:r>
            <a:rPr lang="id-ID" sz="1800" u="sng" dirty="0" smtClean="0">
              <a:solidFill>
                <a:schemeClr val="bg1"/>
              </a:solidFill>
            </a:rPr>
            <a:t>mengidentifikasi seluruh wanita asimptomatik </a:t>
          </a:r>
          <a:r>
            <a:rPr lang="id-ID" sz="1800" dirty="0" smtClean="0">
              <a:solidFill>
                <a:schemeClr val="bg1"/>
              </a:solidFill>
            </a:rPr>
            <a:t>yang dilaporkan </a:t>
          </a:r>
          <a:r>
            <a:rPr lang="id-ID" sz="1800" b="1" dirty="0" smtClean="0">
              <a:solidFill>
                <a:schemeClr val="bg1"/>
              </a:solidFill>
            </a:rPr>
            <a:t>memiliki jaringan payudara dengan kepadatan heterogen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 smtClean="0">
              <a:solidFill>
                <a:schemeClr val="bg1"/>
              </a:solidFill>
            </a:rPr>
            <a:t>atau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 smtClean="0">
              <a:solidFill>
                <a:schemeClr val="bg1"/>
              </a:solidFill>
            </a:rPr>
            <a:t>sangat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 smtClean="0">
              <a:solidFill>
                <a:schemeClr val="bg1"/>
              </a:solidFill>
            </a:rPr>
            <a:t>padat</a:t>
          </a:r>
          <a:endParaRPr lang="en-US" sz="1800" b="1" dirty="0">
            <a:solidFill>
              <a:schemeClr val="bg1"/>
            </a:solidFill>
          </a:endParaRPr>
        </a:p>
      </dgm:t>
    </dgm:pt>
    <dgm:pt modelId="{C894B4EA-0460-44A5-ABAC-22E8C9E067D5}" type="parTrans" cxnId="{99217142-D632-4145-AB11-661274123BDB}">
      <dgm:prSet/>
      <dgm:spPr/>
      <dgm:t>
        <a:bodyPr/>
        <a:lstStyle/>
        <a:p>
          <a:endParaRPr lang="en-US"/>
        </a:p>
      </dgm:t>
    </dgm:pt>
    <dgm:pt modelId="{29792FA0-FFDB-40BD-BD5F-45B5BB105724}" type="sibTrans" cxnId="{99217142-D632-4145-AB11-661274123BDB}">
      <dgm:prSet/>
      <dgm:spPr/>
      <dgm:t>
        <a:bodyPr/>
        <a:lstStyle/>
        <a:p>
          <a:endParaRPr lang="en-US"/>
        </a:p>
      </dgm:t>
    </dgm:pt>
    <dgm:pt modelId="{0EA92E26-702C-482F-BD62-AD77EF74C638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USG </a:t>
          </a:r>
          <a:r>
            <a:rPr lang="en-US" b="1" dirty="0" err="1" smtClean="0">
              <a:solidFill>
                <a:schemeClr val="bg1"/>
              </a:solidFill>
            </a:rPr>
            <a:t>Payudara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tambahan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ditawarkan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pada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wanita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dengan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jaringan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padat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payudara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pertimbangan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sensitifitas</a:t>
          </a:r>
          <a:r>
            <a:rPr lang="en-US" dirty="0" smtClean="0">
              <a:solidFill>
                <a:schemeClr val="bg1"/>
              </a:solidFill>
            </a:rPr>
            <a:t> mammogram </a:t>
          </a:r>
          <a:r>
            <a:rPr lang="en-US" dirty="0" err="1" smtClean="0">
              <a:solidFill>
                <a:schemeClr val="bg1"/>
              </a:solidFill>
            </a:rPr>
            <a:t>menurun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pada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wanita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jaringan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padat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payudara</a:t>
          </a:r>
          <a:endParaRPr lang="en-US" dirty="0">
            <a:solidFill>
              <a:schemeClr val="bg1"/>
            </a:solidFill>
          </a:endParaRPr>
        </a:p>
      </dgm:t>
    </dgm:pt>
    <dgm:pt modelId="{CA4C3129-88CE-4002-BA49-5A5BF593A005}" type="parTrans" cxnId="{3CF3B34E-7976-4EDE-B0B1-6F605AFB65CD}">
      <dgm:prSet/>
      <dgm:spPr/>
      <dgm:t>
        <a:bodyPr/>
        <a:lstStyle/>
        <a:p>
          <a:endParaRPr lang="en-US"/>
        </a:p>
      </dgm:t>
    </dgm:pt>
    <dgm:pt modelId="{F8589F63-FF82-4A5B-8B5A-29E30628D767}" type="sibTrans" cxnId="{3CF3B34E-7976-4EDE-B0B1-6F605AFB65CD}">
      <dgm:prSet/>
      <dgm:spPr/>
      <dgm:t>
        <a:bodyPr/>
        <a:lstStyle/>
        <a:p>
          <a:endParaRPr lang="en-US"/>
        </a:p>
      </dgm:t>
    </dgm:pt>
    <dgm:pt modelId="{1ADB17EE-2DB3-41E4-8531-7986B3C15DC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en-US" sz="1800" dirty="0" err="1" smtClean="0"/>
            <a:t>Pasien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b="1" dirty="0" err="1" smtClean="0">
              <a:solidFill>
                <a:srgbClr val="002060"/>
              </a:solidFill>
            </a:rPr>
            <a:t>riwayat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kanker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payudara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pasien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b="1" dirty="0" err="1" smtClean="0">
              <a:solidFill>
                <a:srgbClr val="002060"/>
              </a:solidFill>
            </a:rPr>
            <a:t>resiko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kanker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payudara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smtClean="0"/>
            <a:t>di </a:t>
          </a:r>
          <a:r>
            <a:rPr lang="en-US" sz="1800" b="1" dirty="0" err="1" smtClean="0">
              <a:solidFill>
                <a:srgbClr val="002060"/>
              </a:solidFill>
            </a:rPr>
            <a:t>ekslusikan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penelitian</a:t>
          </a:r>
          <a:r>
            <a:rPr lang="en-US" sz="1800" dirty="0" smtClean="0"/>
            <a:t> </a:t>
          </a:r>
          <a:r>
            <a:rPr lang="en-US" sz="1800" dirty="0" err="1" smtClean="0"/>
            <a:t>ini</a:t>
          </a:r>
          <a:endParaRPr lang="en-US" sz="1800" dirty="0"/>
        </a:p>
      </dgm:t>
    </dgm:pt>
    <dgm:pt modelId="{1C4D0F89-8FA7-4F4E-B7B1-59640F93AA6D}" type="parTrans" cxnId="{54E2E371-9D1D-4B1A-B923-EFE2D7AB8A11}">
      <dgm:prSet/>
      <dgm:spPr/>
      <dgm:t>
        <a:bodyPr/>
        <a:lstStyle/>
        <a:p>
          <a:endParaRPr lang="en-US"/>
        </a:p>
      </dgm:t>
    </dgm:pt>
    <dgm:pt modelId="{59D96DCA-D786-4991-A3C8-9E23323641BC}" type="sibTrans" cxnId="{54E2E371-9D1D-4B1A-B923-EFE2D7AB8A11}">
      <dgm:prSet/>
      <dgm:spPr/>
      <dgm:t>
        <a:bodyPr/>
        <a:lstStyle/>
        <a:p>
          <a:endParaRPr lang="en-US"/>
        </a:p>
      </dgm:t>
    </dgm:pt>
    <dgm:pt modelId="{DBF528A9-E85D-4D6A-80CC-322BA0802EF6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</a:t>
          </a:r>
          <a:r>
            <a:rPr lang="id-ID" sz="1800" b="1" dirty="0" smtClean="0">
              <a:solidFill>
                <a:schemeClr val="bg1"/>
              </a:solidFill>
            </a:rPr>
            <a:t>krining mammogram </a:t>
          </a:r>
          <a:r>
            <a:rPr lang="id-ID" sz="1800" dirty="0" smtClean="0">
              <a:solidFill>
                <a:schemeClr val="bg1"/>
              </a:solidFill>
            </a:rPr>
            <a:t>bilateral  dilakukan dari 1 Juli 2010 sampai </a:t>
          </a:r>
          <a:r>
            <a:rPr lang="en-US" sz="1800" dirty="0" err="1" smtClean="0">
              <a:solidFill>
                <a:schemeClr val="bg1"/>
              </a:solidFill>
            </a:rPr>
            <a:t>dengan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id-ID" sz="1800" dirty="0" smtClean="0">
              <a:solidFill>
                <a:schemeClr val="bg1"/>
              </a:solidFill>
            </a:rPr>
            <a:t>30 </a:t>
          </a:r>
          <a:r>
            <a:rPr lang="id-ID" sz="1800" dirty="0" smtClean="0">
              <a:solidFill>
                <a:schemeClr val="bg1"/>
              </a:solidFill>
            </a:rPr>
            <a:t>Juni 2012 </a:t>
          </a:r>
          <a:endParaRPr lang="en-US" sz="1800" dirty="0">
            <a:solidFill>
              <a:schemeClr val="bg1"/>
            </a:solidFill>
          </a:endParaRPr>
        </a:p>
      </dgm:t>
    </dgm:pt>
    <dgm:pt modelId="{E565E35B-C1F6-41CF-8744-FF0C2EBAD3FD}" type="parTrans" cxnId="{A57209F4-6B7B-4A0D-8D9A-0AF08937DB90}">
      <dgm:prSet/>
      <dgm:spPr/>
      <dgm:t>
        <a:bodyPr/>
        <a:lstStyle/>
        <a:p>
          <a:endParaRPr lang="en-US"/>
        </a:p>
      </dgm:t>
    </dgm:pt>
    <dgm:pt modelId="{0BBC544E-57CA-4E35-ACE6-6E2F5727976B}" type="sibTrans" cxnId="{A57209F4-6B7B-4A0D-8D9A-0AF08937DB90}">
      <dgm:prSet/>
      <dgm:spPr/>
      <dgm:t>
        <a:bodyPr/>
        <a:lstStyle/>
        <a:p>
          <a:endParaRPr lang="en-US"/>
        </a:p>
      </dgm:t>
    </dgm:pt>
    <dgm:pt modelId="{674D2002-17F1-4513-B179-A8355A5FE132}" type="pres">
      <dgm:prSet presAssocID="{EB831038-6367-4405-83BF-4BE4F44A18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D055E-D85B-4DE6-BBA8-24D148CC8D11}" type="pres">
      <dgm:prSet presAssocID="{B36CA5CD-59B6-460F-85C1-B51DBB6B95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60A0A-4EE8-4A02-AC7B-6915E53692FC}" type="pres">
      <dgm:prSet presAssocID="{EB63C2AB-DED3-4E84-9395-EE00D28276D7}" presName="sibTrans" presStyleCnt="0"/>
      <dgm:spPr/>
    </dgm:pt>
    <dgm:pt modelId="{646AD2FA-E205-40A8-BD44-067B401E9BD2}" type="pres">
      <dgm:prSet presAssocID="{9BC3A4EC-773C-4B7C-8254-10F8CEC353EC}" presName="node" presStyleLbl="node1" presStyleIdx="1" presStyleCnt="5" custScaleX="141763" custScaleY="14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86A33-CD2E-409D-B8F9-343491F7EBB5}" type="pres">
      <dgm:prSet presAssocID="{29792FA0-FFDB-40BD-BD5F-45B5BB105724}" presName="sibTrans" presStyleCnt="0"/>
      <dgm:spPr/>
    </dgm:pt>
    <dgm:pt modelId="{06FECC66-1A25-4D77-B7F6-ACE7CC81E2B3}" type="pres">
      <dgm:prSet presAssocID="{DBF528A9-E85D-4D6A-80CC-322BA0802E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31D02-10D6-406B-9B94-E69FA999C6CE}" type="pres">
      <dgm:prSet presAssocID="{0BBC544E-57CA-4E35-ACE6-6E2F5727976B}" presName="sibTrans" presStyleCnt="0"/>
      <dgm:spPr/>
    </dgm:pt>
    <dgm:pt modelId="{C461DE9F-88D0-4578-9F57-98E49789611B}" type="pres">
      <dgm:prSet presAssocID="{0EA92E26-702C-482F-BD62-AD77EF74C638}" presName="node" presStyleLbl="node1" presStyleIdx="3" presStyleCnt="5" custScaleX="141763" custScaleY="14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51DBF-F9E8-4E3A-B61A-0EB8D391478C}" type="pres">
      <dgm:prSet presAssocID="{F8589F63-FF82-4A5B-8B5A-29E30628D767}" presName="sibTrans" presStyleCnt="0"/>
      <dgm:spPr/>
    </dgm:pt>
    <dgm:pt modelId="{64A39876-41D0-4325-A82C-8DC6EB1E6FEF}" type="pres">
      <dgm:prSet presAssocID="{1ADB17EE-2DB3-41E4-8531-7986B3C15DC9}" presName="node" presStyleLbl="node1" presStyleIdx="4" presStyleCnt="5" custScaleX="120363" custScaleY="133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23E79-50F2-4799-A61D-1B5D617C99CA}" srcId="{EB831038-6367-4405-83BF-4BE4F44A18D3}" destId="{B36CA5CD-59B6-460F-85C1-B51DBB6B95F6}" srcOrd="0" destOrd="0" parTransId="{8D3A6B25-F6F8-41F7-A131-486DD13DD0DF}" sibTransId="{EB63C2AB-DED3-4E84-9395-EE00D28276D7}"/>
    <dgm:cxn modelId="{ACEBDD01-EF43-4440-986A-0039C1CB14BF}" type="presOf" srcId="{DBF528A9-E85D-4D6A-80CC-322BA0802EF6}" destId="{06FECC66-1A25-4D77-B7F6-ACE7CC81E2B3}" srcOrd="0" destOrd="0" presId="urn:microsoft.com/office/officeart/2005/8/layout/default"/>
    <dgm:cxn modelId="{3CD5E4DA-DFBB-4ACE-B255-EC0CC825A1CE}" type="presOf" srcId="{B36CA5CD-59B6-460F-85C1-B51DBB6B95F6}" destId="{68CD055E-D85B-4DE6-BBA8-24D148CC8D11}" srcOrd="0" destOrd="0" presId="urn:microsoft.com/office/officeart/2005/8/layout/default"/>
    <dgm:cxn modelId="{3BEB5700-021D-4859-AD66-AE657D962CE3}" type="presOf" srcId="{9BC3A4EC-773C-4B7C-8254-10F8CEC353EC}" destId="{646AD2FA-E205-40A8-BD44-067B401E9BD2}" srcOrd="0" destOrd="0" presId="urn:microsoft.com/office/officeart/2005/8/layout/default"/>
    <dgm:cxn modelId="{D2468597-77B4-4E28-8CB0-84F8732B4EBD}" type="presOf" srcId="{EB831038-6367-4405-83BF-4BE4F44A18D3}" destId="{674D2002-17F1-4513-B179-A8355A5FE132}" srcOrd="0" destOrd="0" presId="urn:microsoft.com/office/officeart/2005/8/layout/default"/>
    <dgm:cxn modelId="{54E2E371-9D1D-4B1A-B923-EFE2D7AB8A11}" srcId="{EB831038-6367-4405-83BF-4BE4F44A18D3}" destId="{1ADB17EE-2DB3-41E4-8531-7986B3C15DC9}" srcOrd="4" destOrd="0" parTransId="{1C4D0F89-8FA7-4F4E-B7B1-59640F93AA6D}" sibTransId="{59D96DCA-D786-4991-A3C8-9E23323641BC}"/>
    <dgm:cxn modelId="{3CF3B34E-7976-4EDE-B0B1-6F605AFB65CD}" srcId="{EB831038-6367-4405-83BF-4BE4F44A18D3}" destId="{0EA92E26-702C-482F-BD62-AD77EF74C638}" srcOrd="3" destOrd="0" parTransId="{CA4C3129-88CE-4002-BA49-5A5BF593A005}" sibTransId="{F8589F63-FF82-4A5B-8B5A-29E30628D767}"/>
    <dgm:cxn modelId="{F58CD827-3874-4138-BECE-F020DE8DAA4C}" type="presOf" srcId="{1ADB17EE-2DB3-41E4-8531-7986B3C15DC9}" destId="{64A39876-41D0-4325-A82C-8DC6EB1E6FEF}" srcOrd="0" destOrd="0" presId="urn:microsoft.com/office/officeart/2005/8/layout/default"/>
    <dgm:cxn modelId="{99217142-D632-4145-AB11-661274123BDB}" srcId="{EB831038-6367-4405-83BF-4BE4F44A18D3}" destId="{9BC3A4EC-773C-4B7C-8254-10F8CEC353EC}" srcOrd="1" destOrd="0" parTransId="{C894B4EA-0460-44A5-ABAC-22E8C9E067D5}" sibTransId="{29792FA0-FFDB-40BD-BD5F-45B5BB105724}"/>
    <dgm:cxn modelId="{A57209F4-6B7B-4A0D-8D9A-0AF08937DB90}" srcId="{EB831038-6367-4405-83BF-4BE4F44A18D3}" destId="{DBF528A9-E85D-4D6A-80CC-322BA0802EF6}" srcOrd="2" destOrd="0" parTransId="{E565E35B-C1F6-41CF-8744-FF0C2EBAD3FD}" sibTransId="{0BBC544E-57CA-4E35-ACE6-6E2F5727976B}"/>
    <dgm:cxn modelId="{2BB288B6-76F4-48D0-8D0C-7DD2CB28069F}" type="presOf" srcId="{0EA92E26-702C-482F-BD62-AD77EF74C638}" destId="{C461DE9F-88D0-4578-9F57-98E49789611B}" srcOrd="0" destOrd="0" presId="urn:microsoft.com/office/officeart/2005/8/layout/default"/>
    <dgm:cxn modelId="{716F5BF2-78E7-40B2-A692-0BBE1FF0C70A}" type="presParOf" srcId="{674D2002-17F1-4513-B179-A8355A5FE132}" destId="{68CD055E-D85B-4DE6-BBA8-24D148CC8D11}" srcOrd="0" destOrd="0" presId="urn:microsoft.com/office/officeart/2005/8/layout/default"/>
    <dgm:cxn modelId="{2950DAC1-0423-4DD3-ADB0-B71BDA9FE8DF}" type="presParOf" srcId="{674D2002-17F1-4513-B179-A8355A5FE132}" destId="{2D160A0A-4EE8-4A02-AC7B-6915E53692FC}" srcOrd="1" destOrd="0" presId="urn:microsoft.com/office/officeart/2005/8/layout/default"/>
    <dgm:cxn modelId="{BE41DC3E-8CEE-48A6-AAED-B6012DE0D99E}" type="presParOf" srcId="{674D2002-17F1-4513-B179-A8355A5FE132}" destId="{646AD2FA-E205-40A8-BD44-067B401E9BD2}" srcOrd="2" destOrd="0" presId="urn:microsoft.com/office/officeart/2005/8/layout/default"/>
    <dgm:cxn modelId="{79DB11DA-ED0F-4C1B-B13E-183AD6765676}" type="presParOf" srcId="{674D2002-17F1-4513-B179-A8355A5FE132}" destId="{DD286A33-CD2E-409D-B8F9-343491F7EBB5}" srcOrd="3" destOrd="0" presId="urn:microsoft.com/office/officeart/2005/8/layout/default"/>
    <dgm:cxn modelId="{8511EAEF-A10C-4FF5-B78E-69DFEE876C7D}" type="presParOf" srcId="{674D2002-17F1-4513-B179-A8355A5FE132}" destId="{06FECC66-1A25-4D77-B7F6-ACE7CC81E2B3}" srcOrd="4" destOrd="0" presId="urn:microsoft.com/office/officeart/2005/8/layout/default"/>
    <dgm:cxn modelId="{10461C67-9CEF-49B7-A258-F694850C0D32}" type="presParOf" srcId="{674D2002-17F1-4513-B179-A8355A5FE132}" destId="{FEE31D02-10D6-406B-9B94-E69FA999C6CE}" srcOrd="5" destOrd="0" presId="urn:microsoft.com/office/officeart/2005/8/layout/default"/>
    <dgm:cxn modelId="{D56D799F-EEDA-4EDF-88A5-E7C8CF311FC1}" type="presParOf" srcId="{674D2002-17F1-4513-B179-A8355A5FE132}" destId="{C461DE9F-88D0-4578-9F57-98E49789611B}" srcOrd="6" destOrd="0" presId="urn:microsoft.com/office/officeart/2005/8/layout/default"/>
    <dgm:cxn modelId="{37D12730-C0A0-424C-BB61-F9C0C2950137}" type="presParOf" srcId="{674D2002-17F1-4513-B179-A8355A5FE132}" destId="{06C51DBF-F9E8-4E3A-B61A-0EB8D391478C}" srcOrd="7" destOrd="0" presId="urn:microsoft.com/office/officeart/2005/8/layout/default"/>
    <dgm:cxn modelId="{E98C502B-1E6F-4232-8F03-5C475597FCE1}" type="presParOf" srcId="{674D2002-17F1-4513-B179-A8355A5FE132}" destId="{64A39876-41D0-4325-A82C-8DC6EB1E6F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178D6-0F79-4FF4-BE7C-584EA5B8F1AF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796BE4-EFF4-4459-8B7E-91B7A7798B93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Pengumpulan </a:t>
          </a:r>
          <a:r>
            <a:rPr lang="en-US" b="1" dirty="0" smtClean="0">
              <a:solidFill>
                <a:schemeClr val="bg1"/>
              </a:solidFill>
            </a:rPr>
            <a:t>D</a:t>
          </a:r>
          <a:r>
            <a:rPr lang="id-ID" b="1" dirty="0" smtClean="0">
              <a:solidFill>
                <a:schemeClr val="bg1"/>
              </a:solidFill>
            </a:rPr>
            <a:t>ata</a:t>
          </a:r>
          <a:endParaRPr lang="en-US" dirty="0">
            <a:solidFill>
              <a:schemeClr val="bg1"/>
            </a:solidFill>
          </a:endParaRPr>
        </a:p>
      </dgm:t>
    </dgm:pt>
    <dgm:pt modelId="{E51573DE-81FD-4498-9E72-36BC05F19BFE}" type="parTrans" cxnId="{E222A5A5-256C-4FBE-ABC2-A800F66686B4}">
      <dgm:prSet/>
      <dgm:spPr/>
      <dgm:t>
        <a:bodyPr/>
        <a:lstStyle/>
        <a:p>
          <a:endParaRPr lang="en-US"/>
        </a:p>
      </dgm:t>
    </dgm:pt>
    <dgm:pt modelId="{13BC0EF0-E24F-4D7F-BBB5-93DDFBA356FD}" type="sibTrans" cxnId="{E222A5A5-256C-4FBE-ABC2-A800F66686B4}">
      <dgm:prSet/>
      <dgm:spPr/>
      <dgm:t>
        <a:bodyPr/>
        <a:lstStyle/>
        <a:p>
          <a:endParaRPr lang="en-US"/>
        </a:p>
      </dgm:t>
    </dgm:pt>
    <dgm:pt modelId="{6F1FAE4B-281B-442A-84AA-483C26B82FE5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Data yang </a:t>
          </a:r>
          <a:r>
            <a:rPr lang="en-US" b="1" dirty="0" err="1" smtClean="0">
              <a:solidFill>
                <a:schemeClr val="bg1"/>
              </a:solidFill>
            </a:rPr>
            <a:t>diambil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dari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subjek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penelitian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:</a:t>
          </a:r>
        </a:p>
        <a:p>
          <a:r>
            <a:rPr lang="en-US" dirty="0" smtClean="0">
              <a:solidFill>
                <a:schemeClr val="bg1"/>
              </a:solidFill>
            </a:rPr>
            <a:t>- </a:t>
          </a:r>
          <a:r>
            <a:rPr lang="en-US" dirty="0" err="1" smtClean="0">
              <a:solidFill>
                <a:schemeClr val="bg1"/>
              </a:solidFill>
            </a:rPr>
            <a:t>Usia</a:t>
          </a:r>
          <a:endParaRPr lang="en-US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chemeClr val="bg1"/>
              </a:solidFill>
            </a:rPr>
            <a:t>- </a:t>
          </a:r>
          <a:r>
            <a:rPr lang="en-US" dirty="0" err="1" smtClean="0">
              <a:solidFill>
                <a:schemeClr val="bg1"/>
              </a:solidFill>
            </a:rPr>
            <a:t>Ras</a:t>
          </a:r>
          <a:endParaRPr lang="en-US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chemeClr val="bg1"/>
              </a:solidFill>
            </a:rPr>
            <a:t>- </a:t>
          </a:r>
          <a:r>
            <a:rPr lang="en-US" dirty="0" err="1" smtClean="0">
              <a:solidFill>
                <a:schemeClr val="bg1"/>
              </a:solidFill>
            </a:rPr>
            <a:t>Riwayat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keluarga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kanker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payudara</a:t>
          </a:r>
          <a:endParaRPr lang="en-US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chemeClr val="bg1"/>
              </a:solidFill>
            </a:rPr>
            <a:t>- </a:t>
          </a:r>
          <a:r>
            <a:rPr lang="en-US" dirty="0" err="1" smtClean="0">
              <a:solidFill>
                <a:schemeClr val="bg1"/>
              </a:solidFill>
            </a:rPr>
            <a:t>Usia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i="1" dirty="0" err="1" smtClean="0">
              <a:solidFill>
                <a:schemeClr val="bg1"/>
              </a:solidFill>
            </a:rPr>
            <a:t>menarch</a:t>
          </a:r>
          <a:endParaRPr lang="en-US" i="1" dirty="0" smtClean="0">
            <a:solidFill>
              <a:schemeClr val="bg1"/>
            </a:solidFill>
          </a:endParaRPr>
        </a:p>
        <a:p>
          <a:r>
            <a:rPr lang="en-US" i="0" dirty="0" smtClean="0">
              <a:solidFill>
                <a:schemeClr val="bg1"/>
              </a:solidFill>
            </a:rPr>
            <a:t>- </a:t>
          </a:r>
          <a:r>
            <a:rPr lang="en-US" i="0" dirty="0" err="1" smtClean="0">
              <a:solidFill>
                <a:schemeClr val="bg1"/>
              </a:solidFill>
            </a:rPr>
            <a:t>Usia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saat</a:t>
          </a:r>
          <a:r>
            <a:rPr lang="en-US" i="0" dirty="0" smtClean="0">
              <a:solidFill>
                <a:schemeClr val="bg1"/>
              </a:solidFill>
            </a:rPr>
            <a:t> menopause</a:t>
          </a:r>
        </a:p>
        <a:p>
          <a:r>
            <a:rPr lang="en-US" i="0" dirty="0" smtClean="0">
              <a:solidFill>
                <a:schemeClr val="bg1"/>
              </a:solidFill>
            </a:rPr>
            <a:t>- </a:t>
          </a:r>
          <a:r>
            <a:rPr lang="en-US" i="0" dirty="0" err="1" smtClean="0">
              <a:solidFill>
                <a:schemeClr val="bg1"/>
              </a:solidFill>
            </a:rPr>
            <a:t>Riwayat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melahirkan</a:t>
          </a:r>
          <a:endParaRPr lang="en-US" i="0" dirty="0" smtClean="0">
            <a:solidFill>
              <a:schemeClr val="bg1"/>
            </a:solidFill>
          </a:endParaRPr>
        </a:p>
        <a:p>
          <a:r>
            <a:rPr lang="en-US" i="0" dirty="0" smtClean="0">
              <a:solidFill>
                <a:schemeClr val="bg1"/>
              </a:solidFill>
            </a:rPr>
            <a:t>- </a:t>
          </a:r>
          <a:r>
            <a:rPr lang="en-US" i="0" dirty="0" err="1" smtClean="0">
              <a:solidFill>
                <a:schemeClr val="bg1"/>
              </a:solidFill>
            </a:rPr>
            <a:t>Usia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saat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pertama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melahirkan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anak</a:t>
          </a:r>
          <a:r>
            <a:rPr lang="en-US" i="0" dirty="0" smtClean="0">
              <a:solidFill>
                <a:schemeClr val="bg1"/>
              </a:solidFill>
            </a:rPr>
            <a:t> </a:t>
          </a:r>
        </a:p>
        <a:p>
          <a:r>
            <a:rPr lang="en-US" i="0" dirty="0" smtClean="0">
              <a:solidFill>
                <a:schemeClr val="bg1"/>
              </a:solidFill>
            </a:rPr>
            <a:t>- </a:t>
          </a:r>
          <a:r>
            <a:rPr lang="en-US" i="0" dirty="0" err="1" smtClean="0">
              <a:solidFill>
                <a:schemeClr val="bg1"/>
              </a:solidFill>
            </a:rPr>
            <a:t>Riwayat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en-US" i="0" dirty="0" err="1" smtClean="0">
              <a:solidFill>
                <a:schemeClr val="bg1"/>
              </a:solidFill>
            </a:rPr>
            <a:t>kontrasepsi</a:t>
          </a:r>
          <a:r>
            <a:rPr lang="en-US" i="0" dirty="0" smtClean="0">
              <a:solidFill>
                <a:schemeClr val="bg1"/>
              </a:solidFill>
            </a:rPr>
            <a:t> hormonal</a:t>
          </a:r>
          <a:endParaRPr lang="en-US" i="0" dirty="0">
            <a:solidFill>
              <a:schemeClr val="bg1"/>
            </a:solidFill>
          </a:endParaRPr>
        </a:p>
      </dgm:t>
    </dgm:pt>
    <dgm:pt modelId="{DF966DFC-89DB-4DA5-BB21-4152AE3AACFE}" type="parTrans" cxnId="{D9236654-1B1F-4755-972F-1E7FEFBDD25E}">
      <dgm:prSet/>
      <dgm:spPr/>
      <dgm:t>
        <a:bodyPr/>
        <a:lstStyle/>
        <a:p>
          <a:endParaRPr lang="en-US"/>
        </a:p>
      </dgm:t>
    </dgm:pt>
    <dgm:pt modelId="{105FD921-FE41-419D-AF1E-FB11D205A8EC}" type="sibTrans" cxnId="{D9236654-1B1F-4755-972F-1E7FEFBDD25E}">
      <dgm:prSet/>
      <dgm:spPr/>
      <dgm:t>
        <a:bodyPr/>
        <a:lstStyle/>
        <a:p>
          <a:endParaRPr lang="en-US"/>
        </a:p>
      </dgm:t>
    </dgm:pt>
    <dgm:pt modelId="{FA6CAA4B-C4CD-4CDB-992A-4C4A502B7A69}">
      <dgm:prSet phldrT="[Text]" custT="1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en-US" sz="2100" dirty="0" smtClean="0">
              <a:solidFill>
                <a:schemeClr val="bg1"/>
              </a:solidFill>
            </a:rPr>
            <a:t>W</a:t>
          </a:r>
          <a:r>
            <a:rPr lang="id-ID" sz="2100" dirty="0" smtClean="0">
              <a:solidFill>
                <a:schemeClr val="bg1"/>
              </a:solidFill>
            </a:rPr>
            <a:t>anita yang </a:t>
          </a:r>
          <a:r>
            <a:rPr lang="en-US" sz="2100" dirty="0" err="1" smtClean="0">
              <a:solidFill>
                <a:schemeClr val="bg1"/>
              </a:solidFill>
            </a:rPr>
            <a:t>menjalani</a:t>
          </a:r>
          <a:r>
            <a:rPr lang="en-US" sz="2100" dirty="0" smtClean="0">
              <a:solidFill>
                <a:schemeClr val="bg1"/>
              </a:solidFill>
            </a:rPr>
            <a:t> </a:t>
          </a:r>
          <a:r>
            <a:rPr lang="en-US" sz="2100" b="1" dirty="0" err="1" smtClean="0">
              <a:solidFill>
                <a:schemeClr val="bg1"/>
              </a:solidFill>
            </a:rPr>
            <a:t>pemeriksaan</a:t>
          </a:r>
          <a:r>
            <a:rPr lang="en-US" sz="2100" b="1" dirty="0" smtClean="0">
              <a:solidFill>
                <a:schemeClr val="bg1"/>
              </a:solidFill>
            </a:rPr>
            <a:t> USG </a:t>
          </a:r>
          <a:r>
            <a:rPr lang="id-ID" sz="2100" b="1" dirty="0" smtClean="0">
              <a:solidFill>
                <a:schemeClr val="bg1"/>
              </a:solidFill>
            </a:rPr>
            <a:t>payudara yang ditawarkan</a:t>
          </a:r>
          <a:r>
            <a:rPr lang="en-US" sz="2100" dirty="0" smtClean="0">
              <a:solidFill>
                <a:schemeClr val="bg1"/>
              </a:solidFill>
            </a:rPr>
            <a:t>, data yang </a:t>
          </a:r>
          <a:r>
            <a:rPr lang="en-US" sz="2100" dirty="0" err="1" smtClean="0">
              <a:solidFill>
                <a:schemeClr val="bg1"/>
              </a:solidFill>
            </a:rPr>
            <a:t>diambil</a:t>
          </a:r>
          <a:r>
            <a:rPr lang="en-US" sz="2100" dirty="0" smtClean="0">
              <a:solidFill>
                <a:schemeClr val="bg1"/>
              </a:solidFill>
            </a:rPr>
            <a:t> : </a:t>
          </a:r>
        </a:p>
        <a:p>
          <a:r>
            <a:rPr lang="en-US" sz="2100" dirty="0" smtClean="0">
              <a:solidFill>
                <a:schemeClr val="bg1"/>
              </a:solidFill>
            </a:rPr>
            <a:t>- </a:t>
          </a:r>
          <a:r>
            <a:rPr lang="en-US" sz="2100" u="sng" dirty="0" smtClean="0">
              <a:solidFill>
                <a:schemeClr val="bg1"/>
              </a:solidFill>
            </a:rPr>
            <a:t>P</a:t>
          </a:r>
          <a:r>
            <a:rPr lang="id-ID" sz="2100" u="sng" dirty="0" smtClean="0">
              <a:solidFill>
                <a:schemeClr val="bg1"/>
              </a:solidFill>
            </a:rPr>
            <a:t>enilaian akhir </a:t>
          </a:r>
          <a:r>
            <a:rPr lang="en-US" sz="2100" dirty="0" smtClean="0">
              <a:solidFill>
                <a:schemeClr val="bg1"/>
              </a:solidFill>
            </a:rPr>
            <a:t>(</a:t>
          </a:r>
          <a:r>
            <a:rPr lang="id-ID" sz="2100" dirty="0" smtClean="0">
              <a:solidFill>
                <a:schemeClr val="bg1"/>
              </a:solidFill>
            </a:rPr>
            <a:t>kategori BI-RADS</a:t>
          </a:r>
          <a:r>
            <a:rPr lang="en-US" sz="2100" dirty="0" smtClean="0">
              <a:solidFill>
                <a:schemeClr val="bg1"/>
              </a:solidFill>
            </a:rPr>
            <a:t>)</a:t>
          </a:r>
        </a:p>
        <a:p>
          <a:r>
            <a:rPr lang="en-US" sz="2100" dirty="0" smtClean="0">
              <a:solidFill>
                <a:schemeClr val="bg1"/>
              </a:solidFill>
            </a:rPr>
            <a:t>- </a:t>
          </a:r>
          <a:r>
            <a:rPr lang="en-US" sz="2100" u="sng" dirty="0" err="1" smtClean="0">
              <a:solidFill>
                <a:schemeClr val="bg1"/>
              </a:solidFill>
            </a:rPr>
            <a:t>Jaringan</a:t>
          </a:r>
          <a:r>
            <a:rPr lang="en-US" sz="2100" u="sng" dirty="0" smtClean="0">
              <a:solidFill>
                <a:schemeClr val="bg1"/>
              </a:solidFill>
            </a:rPr>
            <a:t> </a:t>
          </a:r>
          <a:r>
            <a:rPr lang="en-US" sz="2100" u="sng" dirty="0" err="1" smtClean="0">
              <a:solidFill>
                <a:schemeClr val="bg1"/>
              </a:solidFill>
            </a:rPr>
            <a:t>padat</a:t>
          </a:r>
          <a:r>
            <a:rPr lang="en-US" sz="2100" u="sng" dirty="0" smtClean="0">
              <a:solidFill>
                <a:schemeClr val="bg1"/>
              </a:solidFill>
            </a:rPr>
            <a:t> VS </a:t>
          </a:r>
          <a:r>
            <a:rPr lang="en-US" sz="2100" u="sng" dirty="0" err="1" smtClean="0">
              <a:solidFill>
                <a:schemeClr val="bg1"/>
              </a:solidFill>
            </a:rPr>
            <a:t>kistik</a:t>
          </a:r>
          <a:r>
            <a:rPr lang="en-US" sz="2100" dirty="0" smtClean="0">
              <a:solidFill>
                <a:schemeClr val="bg1"/>
              </a:solidFill>
            </a:rPr>
            <a:t> </a:t>
          </a:r>
          <a:r>
            <a:rPr lang="en-US" sz="2100" dirty="0" err="1" smtClean="0">
              <a:solidFill>
                <a:schemeClr val="bg1"/>
              </a:solidFill>
            </a:rPr>
            <a:t>diukur</a:t>
          </a:r>
          <a:r>
            <a:rPr lang="en-US" sz="2100" dirty="0" smtClean="0">
              <a:solidFill>
                <a:schemeClr val="bg1"/>
              </a:solidFill>
            </a:rPr>
            <a:t> diameter (</a:t>
          </a:r>
          <a:r>
            <a:rPr lang="id-ID" sz="2100" dirty="0" smtClean="0">
              <a:solidFill>
                <a:schemeClr val="bg1"/>
              </a:solidFill>
            </a:rPr>
            <a:t>cm</a:t>
          </a:r>
          <a:r>
            <a:rPr lang="en-US" sz="2100" dirty="0" smtClean="0">
              <a:solidFill>
                <a:schemeClr val="bg1"/>
              </a:solidFill>
            </a:rPr>
            <a:t>)</a:t>
          </a:r>
          <a:r>
            <a:rPr lang="id-ID" sz="2100" dirty="0" smtClean="0">
              <a:solidFill>
                <a:schemeClr val="bg1"/>
              </a:solidFill>
            </a:rPr>
            <a:t>, bentuk, batas, ekogenisitas, </a:t>
          </a:r>
          <a:r>
            <a:rPr lang="id-ID" sz="2100" i="1" dirty="0" smtClean="0">
              <a:solidFill>
                <a:schemeClr val="bg1"/>
              </a:solidFill>
            </a:rPr>
            <a:t>posterior acoustic features</a:t>
          </a:r>
          <a:r>
            <a:rPr lang="id-ID" sz="2100" dirty="0" smtClean="0">
              <a:solidFill>
                <a:schemeClr val="bg1"/>
              </a:solidFill>
            </a:rPr>
            <a:t>, orientasi</a:t>
          </a:r>
          <a:endParaRPr lang="en-US" sz="2100" dirty="0" smtClean="0">
            <a:solidFill>
              <a:schemeClr val="bg1"/>
            </a:solidFill>
          </a:endParaRPr>
        </a:p>
        <a:p>
          <a:r>
            <a:rPr lang="en-US" sz="2100" dirty="0" smtClean="0">
              <a:solidFill>
                <a:schemeClr val="bg1"/>
              </a:solidFill>
            </a:rPr>
            <a:t>- </a:t>
          </a:r>
          <a:r>
            <a:rPr lang="en-US" sz="2100" u="sng" dirty="0" err="1" smtClean="0">
              <a:solidFill>
                <a:schemeClr val="bg1"/>
              </a:solidFill>
            </a:rPr>
            <a:t>Hasil</a:t>
          </a:r>
          <a:r>
            <a:rPr lang="en-US" sz="2100" u="sng" dirty="0" smtClean="0">
              <a:solidFill>
                <a:schemeClr val="bg1"/>
              </a:solidFill>
            </a:rPr>
            <a:t> PA </a:t>
          </a:r>
          <a:r>
            <a:rPr lang="en-US" sz="2100" dirty="0" smtClean="0">
              <a:solidFill>
                <a:schemeClr val="bg1"/>
              </a:solidFill>
            </a:rPr>
            <a:t>(</a:t>
          </a:r>
          <a:r>
            <a:rPr lang="en-US" sz="2100" dirty="0" err="1" smtClean="0">
              <a:solidFill>
                <a:schemeClr val="bg1"/>
              </a:solidFill>
            </a:rPr>
            <a:t>jika</a:t>
          </a:r>
          <a:r>
            <a:rPr lang="en-US" sz="2100" dirty="0" smtClean="0">
              <a:solidFill>
                <a:schemeClr val="bg1"/>
              </a:solidFill>
            </a:rPr>
            <a:t> </a:t>
          </a:r>
          <a:r>
            <a:rPr lang="en-US" sz="2100" dirty="0" err="1" smtClean="0">
              <a:solidFill>
                <a:schemeClr val="bg1"/>
              </a:solidFill>
            </a:rPr>
            <a:t>dilakukan</a:t>
          </a:r>
          <a:r>
            <a:rPr lang="en-US" sz="2100" dirty="0" smtClean="0">
              <a:solidFill>
                <a:schemeClr val="bg1"/>
              </a:solidFill>
            </a:rPr>
            <a:t> </a:t>
          </a:r>
          <a:r>
            <a:rPr lang="en-US" sz="2100" dirty="0" err="1" smtClean="0">
              <a:solidFill>
                <a:schemeClr val="bg1"/>
              </a:solidFill>
            </a:rPr>
            <a:t>biopsi</a:t>
          </a:r>
          <a:r>
            <a:rPr lang="en-US" sz="2100" dirty="0" smtClean="0">
              <a:solidFill>
                <a:schemeClr val="bg1"/>
              </a:solidFill>
            </a:rPr>
            <a:t>)</a:t>
          </a:r>
          <a:endParaRPr lang="en-US" sz="2100" dirty="0">
            <a:solidFill>
              <a:schemeClr val="bg1"/>
            </a:solidFill>
          </a:endParaRPr>
        </a:p>
      </dgm:t>
    </dgm:pt>
    <dgm:pt modelId="{ACDFF0DE-9682-4061-801A-FECEFDD97D72}" type="parTrans" cxnId="{71A0FA45-D85E-490A-A644-B50CEAB76C09}">
      <dgm:prSet/>
      <dgm:spPr/>
      <dgm:t>
        <a:bodyPr/>
        <a:lstStyle/>
        <a:p>
          <a:endParaRPr lang="en-US"/>
        </a:p>
      </dgm:t>
    </dgm:pt>
    <dgm:pt modelId="{FE0F6383-638A-45C8-AA08-92CCB141B880}" type="sibTrans" cxnId="{71A0FA45-D85E-490A-A644-B50CEAB76C09}">
      <dgm:prSet/>
      <dgm:spPr/>
      <dgm:t>
        <a:bodyPr/>
        <a:lstStyle/>
        <a:p>
          <a:endParaRPr lang="en-US"/>
        </a:p>
      </dgm:t>
    </dgm:pt>
    <dgm:pt modelId="{A8D82F6E-C749-45AE-995F-C704FA13D475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JIKA</a:t>
          </a:r>
          <a:r>
            <a:rPr lang="id-ID" dirty="0" smtClean="0">
              <a:solidFill>
                <a:schemeClr val="bg1"/>
              </a:solidFill>
            </a:rPr>
            <a:t> kategori penilaian akhir dari skrining awal USG payudara adalah </a:t>
          </a:r>
          <a:r>
            <a:rPr lang="id-ID" b="1" dirty="0" smtClean="0">
              <a:solidFill>
                <a:schemeClr val="bg1"/>
              </a:solidFill>
            </a:rPr>
            <a:t>BI-RADS 3</a:t>
          </a:r>
          <a:r>
            <a:rPr lang="en-US" b="1" dirty="0" smtClean="0">
              <a:solidFill>
                <a:schemeClr val="bg1"/>
              </a:solidFill>
            </a:rPr>
            <a:t>:</a:t>
          </a:r>
          <a:endParaRPr lang="en-US" dirty="0" smtClean="0">
            <a:solidFill>
              <a:schemeClr val="bg1"/>
            </a:solidFill>
          </a:endParaRPr>
        </a:p>
        <a:p>
          <a:r>
            <a:rPr lang="en-US" i="0" dirty="0" err="1" smtClean="0">
              <a:solidFill>
                <a:schemeClr val="bg1"/>
              </a:solidFill>
            </a:rPr>
            <a:t>Dilakukan</a:t>
          </a:r>
          <a:r>
            <a:rPr lang="en-US" i="0" dirty="0" smtClean="0">
              <a:solidFill>
                <a:schemeClr val="bg1"/>
              </a:solidFill>
            </a:rPr>
            <a:t> </a:t>
          </a:r>
          <a:r>
            <a:rPr lang="id-ID" b="1" i="1" dirty="0" smtClean="0">
              <a:solidFill>
                <a:schemeClr val="bg1"/>
              </a:solidFill>
            </a:rPr>
            <a:t>follow-up </a:t>
          </a:r>
          <a:r>
            <a:rPr lang="id-ID" b="1" dirty="0" smtClean="0">
              <a:solidFill>
                <a:schemeClr val="bg1"/>
              </a:solidFill>
            </a:rPr>
            <a:t>jangka pendek awal berurutan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chemeClr val="bg1"/>
              </a:solidFill>
            </a:rPr>
            <a:t>(</a:t>
          </a:r>
          <a:r>
            <a:rPr lang="id-ID" dirty="0" smtClean="0">
              <a:solidFill>
                <a:schemeClr val="bg1"/>
              </a:solidFill>
            </a:rPr>
            <a:t>ukuran massa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meningkat</a:t>
          </a:r>
          <a:r>
            <a:rPr lang="en-US" dirty="0" smtClean="0">
              <a:solidFill>
                <a:schemeClr val="bg1"/>
              </a:solidFill>
            </a:rPr>
            <a:t> &gt;20%</a:t>
          </a:r>
          <a:r>
            <a:rPr lang="id-ID" dirty="0" smtClean="0">
              <a:solidFill>
                <a:schemeClr val="bg1"/>
              </a:solidFill>
            </a:rPr>
            <a:t> dipertimbangkan untuk memerlukan biopsi</a:t>
          </a:r>
          <a:r>
            <a:rPr lang="en-US" dirty="0" smtClean="0">
              <a:solidFill>
                <a:schemeClr val="bg1"/>
              </a:solidFill>
            </a:rPr>
            <a:t>)</a:t>
          </a:r>
        </a:p>
        <a:p>
          <a:endParaRPr lang="en-US" dirty="0">
            <a:solidFill>
              <a:schemeClr val="bg1"/>
            </a:solidFill>
          </a:endParaRPr>
        </a:p>
      </dgm:t>
    </dgm:pt>
    <dgm:pt modelId="{2AEFC80F-1D40-4DA2-9EEE-3C340994B3EB}" type="parTrans" cxnId="{20DF1646-F48E-4CEC-B4FF-45F5C3B31C35}">
      <dgm:prSet/>
      <dgm:spPr/>
      <dgm:t>
        <a:bodyPr/>
        <a:lstStyle/>
        <a:p>
          <a:endParaRPr lang="en-US"/>
        </a:p>
      </dgm:t>
    </dgm:pt>
    <dgm:pt modelId="{F4A86F14-5232-4EDD-AB0F-7978174C7894}" type="sibTrans" cxnId="{20DF1646-F48E-4CEC-B4FF-45F5C3B31C35}">
      <dgm:prSet/>
      <dgm:spPr/>
      <dgm:t>
        <a:bodyPr/>
        <a:lstStyle/>
        <a:p>
          <a:endParaRPr lang="en-US"/>
        </a:p>
      </dgm:t>
    </dgm:pt>
    <dgm:pt modelId="{30A39863-29D1-4912-97FE-D5DD6B28D560}" type="pres">
      <dgm:prSet presAssocID="{BA1178D6-0F79-4FF4-BE7C-584EA5B8F1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09B50-7104-4B41-88DA-F6A2A70E5D8C}" type="pres">
      <dgm:prSet presAssocID="{EB796BE4-EFF4-4459-8B7E-91B7A7798B93}" presName="roof" presStyleLbl="dkBgShp" presStyleIdx="0" presStyleCnt="2" custScaleY="50823" custLinFactNeighborY="-16907"/>
      <dgm:spPr/>
      <dgm:t>
        <a:bodyPr/>
        <a:lstStyle/>
        <a:p>
          <a:endParaRPr lang="en-US"/>
        </a:p>
      </dgm:t>
    </dgm:pt>
    <dgm:pt modelId="{98589670-F302-4E49-B4B1-AEAE68232E6B}" type="pres">
      <dgm:prSet presAssocID="{EB796BE4-EFF4-4459-8B7E-91B7A7798B93}" presName="pillars" presStyleCnt="0"/>
      <dgm:spPr/>
    </dgm:pt>
    <dgm:pt modelId="{F247796C-D208-43FD-B717-039843859D71}" type="pres">
      <dgm:prSet presAssocID="{EB796BE4-EFF4-4459-8B7E-91B7A7798B93}" presName="pillar1" presStyleLbl="node1" presStyleIdx="0" presStyleCnt="3" custScaleY="12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DB35A-4A93-4230-A8E9-30D5C4BEACCB}" type="pres">
      <dgm:prSet presAssocID="{FA6CAA4B-C4CD-4CDB-992A-4C4A502B7A69}" presName="pillarX" presStyleLbl="node1" presStyleIdx="1" presStyleCnt="3" custScaleY="12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3784F-BA3D-4E53-B460-47A7E491918F}" type="pres">
      <dgm:prSet presAssocID="{A8D82F6E-C749-45AE-995F-C704FA13D475}" presName="pillarX" presStyleLbl="node1" presStyleIdx="2" presStyleCnt="3" custScaleY="12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DEA3-2871-456E-B41F-6389E492ECA0}" type="pres">
      <dgm:prSet presAssocID="{EB796BE4-EFF4-4459-8B7E-91B7A7798B93}" presName="base" presStyleLbl="dkBgShp" presStyleIdx="1" presStyleCnt="2"/>
      <dgm:spPr>
        <a:noFill/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/>
        <a:lstStyle/>
        <a:p>
          <a:endParaRPr lang="en-US"/>
        </a:p>
      </dgm:t>
    </dgm:pt>
  </dgm:ptLst>
  <dgm:cxnLst>
    <dgm:cxn modelId="{D9236654-1B1F-4755-972F-1E7FEFBDD25E}" srcId="{EB796BE4-EFF4-4459-8B7E-91B7A7798B93}" destId="{6F1FAE4B-281B-442A-84AA-483C26B82FE5}" srcOrd="0" destOrd="0" parTransId="{DF966DFC-89DB-4DA5-BB21-4152AE3AACFE}" sibTransId="{105FD921-FE41-419D-AF1E-FB11D205A8EC}"/>
    <dgm:cxn modelId="{71A0FA45-D85E-490A-A644-B50CEAB76C09}" srcId="{EB796BE4-EFF4-4459-8B7E-91B7A7798B93}" destId="{FA6CAA4B-C4CD-4CDB-992A-4C4A502B7A69}" srcOrd="1" destOrd="0" parTransId="{ACDFF0DE-9682-4061-801A-FECEFDD97D72}" sibTransId="{FE0F6383-638A-45C8-AA08-92CCB141B880}"/>
    <dgm:cxn modelId="{C08CC006-5276-43CA-A03E-A08318E59404}" type="presOf" srcId="{FA6CAA4B-C4CD-4CDB-992A-4C4A502B7A69}" destId="{283DB35A-4A93-4230-A8E9-30D5C4BEACCB}" srcOrd="0" destOrd="0" presId="urn:microsoft.com/office/officeart/2005/8/layout/hList3"/>
    <dgm:cxn modelId="{BF05D881-B3FA-4F07-8C91-9DB564FE371A}" type="presOf" srcId="{EB796BE4-EFF4-4459-8B7E-91B7A7798B93}" destId="{16609B50-7104-4B41-88DA-F6A2A70E5D8C}" srcOrd="0" destOrd="0" presId="urn:microsoft.com/office/officeart/2005/8/layout/hList3"/>
    <dgm:cxn modelId="{C129516E-91AB-4BE5-898C-4CBF3ED20D98}" type="presOf" srcId="{BA1178D6-0F79-4FF4-BE7C-584EA5B8F1AF}" destId="{30A39863-29D1-4912-97FE-D5DD6B28D560}" srcOrd="0" destOrd="0" presId="urn:microsoft.com/office/officeart/2005/8/layout/hList3"/>
    <dgm:cxn modelId="{E222A5A5-256C-4FBE-ABC2-A800F66686B4}" srcId="{BA1178D6-0F79-4FF4-BE7C-584EA5B8F1AF}" destId="{EB796BE4-EFF4-4459-8B7E-91B7A7798B93}" srcOrd="0" destOrd="0" parTransId="{E51573DE-81FD-4498-9E72-36BC05F19BFE}" sibTransId="{13BC0EF0-E24F-4D7F-BBB5-93DDFBA356FD}"/>
    <dgm:cxn modelId="{11B66C14-4AFB-441F-B255-63923235E7D1}" type="presOf" srcId="{6F1FAE4B-281B-442A-84AA-483C26B82FE5}" destId="{F247796C-D208-43FD-B717-039843859D71}" srcOrd="0" destOrd="0" presId="urn:microsoft.com/office/officeart/2005/8/layout/hList3"/>
    <dgm:cxn modelId="{A4BDDB4B-DB76-440F-B523-C97EFFA0A179}" type="presOf" srcId="{A8D82F6E-C749-45AE-995F-C704FA13D475}" destId="{2FE3784F-BA3D-4E53-B460-47A7E491918F}" srcOrd="0" destOrd="0" presId="urn:microsoft.com/office/officeart/2005/8/layout/hList3"/>
    <dgm:cxn modelId="{20DF1646-F48E-4CEC-B4FF-45F5C3B31C35}" srcId="{EB796BE4-EFF4-4459-8B7E-91B7A7798B93}" destId="{A8D82F6E-C749-45AE-995F-C704FA13D475}" srcOrd="2" destOrd="0" parTransId="{2AEFC80F-1D40-4DA2-9EEE-3C340994B3EB}" sibTransId="{F4A86F14-5232-4EDD-AB0F-7978174C7894}"/>
    <dgm:cxn modelId="{55E0D081-A014-41E6-B03D-3B0A1C820A8B}" type="presParOf" srcId="{30A39863-29D1-4912-97FE-D5DD6B28D560}" destId="{16609B50-7104-4B41-88DA-F6A2A70E5D8C}" srcOrd="0" destOrd="0" presId="urn:microsoft.com/office/officeart/2005/8/layout/hList3"/>
    <dgm:cxn modelId="{37404B61-698F-42D8-904F-D3B7BCA0D5BD}" type="presParOf" srcId="{30A39863-29D1-4912-97FE-D5DD6B28D560}" destId="{98589670-F302-4E49-B4B1-AEAE68232E6B}" srcOrd="1" destOrd="0" presId="urn:microsoft.com/office/officeart/2005/8/layout/hList3"/>
    <dgm:cxn modelId="{11A06A91-B5B0-41A9-8BF5-2F9E23352250}" type="presParOf" srcId="{98589670-F302-4E49-B4B1-AEAE68232E6B}" destId="{F247796C-D208-43FD-B717-039843859D71}" srcOrd="0" destOrd="0" presId="urn:microsoft.com/office/officeart/2005/8/layout/hList3"/>
    <dgm:cxn modelId="{8FB921D1-EFFB-4EB6-8CD6-D297BD226A2D}" type="presParOf" srcId="{98589670-F302-4E49-B4B1-AEAE68232E6B}" destId="{283DB35A-4A93-4230-A8E9-30D5C4BEACCB}" srcOrd="1" destOrd="0" presId="urn:microsoft.com/office/officeart/2005/8/layout/hList3"/>
    <dgm:cxn modelId="{0E318189-CD31-4F66-8938-6BD2441D318B}" type="presParOf" srcId="{98589670-F302-4E49-B4B1-AEAE68232E6B}" destId="{2FE3784F-BA3D-4E53-B460-47A7E491918F}" srcOrd="2" destOrd="0" presId="urn:microsoft.com/office/officeart/2005/8/layout/hList3"/>
    <dgm:cxn modelId="{014DC69A-A016-410F-B5D4-EA9634DB881A}" type="presParOf" srcId="{30A39863-29D1-4912-97FE-D5DD6B28D560}" destId="{5290DEA3-2871-456E-B41F-6389E492EC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6EF7F-A051-46F3-9A1F-6752E8CFEAE0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0A3DC1-BF24-4741-8026-837E7B38ED32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</a:rPr>
            <a:t>Studi</a:t>
          </a:r>
          <a:r>
            <a:rPr lang="id-ID" sz="3200" b="1" dirty="0" smtClean="0">
              <a:solidFill>
                <a:schemeClr val="bg1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P</a:t>
          </a:r>
          <a:r>
            <a:rPr lang="id-ID" sz="3200" b="1" dirty="0" smtClean="0">
              <a:solidFill>
                <a:schemeClr val="bg1"/>
              </a:solidFill>
            </a:rPr>
            <a:t>encitraan </a:t>
          </a:r>
          <a:r>
            <a:rPr lang="en-US" sz="3200" b="1" dirty="0" smtClean="0">
              <a:solidFill>
                <a:schemeClr val="bg1"/>
              </a:solidFill>
            </a:rPr>
            <a:t>P</a:t>
          </a:r>
          <a:r>
            <a:rPr lang="id-ID" sz="3200" b="1" dirty="0" smtClean="0">
              <a:solidFill>
                <a:schemeClr val="bg1"/>
              </a:solidFill>
            </a:rPr>
            <a:t>ayudara dan </a:t>
          </a:r>
          <a:r>
            <a:rPr lang="en-US" sz="3200" b="1" dirty="0" smtClean="0">
              <a:solidFill>
                <a:schemeClr val="bg1"/>
              </a:solidFill>
            </a:rPr>
            <a:t>I</a:t>
          </a:r>
          <a:r>
            <a:rPr lang="id-ID" sz="3200" b="1" dirty="0" smtClean="0">
              <a:solidFill>
                <a:schemeClr val="bg1"/>
              </a:solidFill>
            </a:rPr>
            <a:t>nterpretasi</a:t>
          </a:r>
          <a:endParaRPr lang="en-US" sz="3200" dirty="0">
            <a:solidFill>
              <a:schemeClr val="bg1"/>
            </a:solidFill>
          </a:endParaRPr>
        </a:p>
      </dgm:t>
    </dgm:pt>
    <dgm:pt modelId="{57082960-124C-46AC-AC18-BC1B26F5C9C8}" type="parTrans" cxnId="{59BBAADE-FF2F-4494-91C4-313AF1050D29}">
      <dgm:prSet/>
      <dgm:spPr/>
      <dgm:t>
        <a:bodyPr/>
        <a:lstStyle/>
        <a:p>
          <a:endParaRPr lang="en-US"/>
        </a:p>
      </dgm:t>
    </dgm:pt>
    <dgm:pt modelId="{3E6F5D59-B005-42E1-B55B-F23219077A84}" type="sibTrans" cxnId="{59BBAADE-FF2F-4494-91C4-313AF1050D29}">
      <dgm:prSet/>
      <dgm:spPr/>
      <dgm:t>
        <a:bodyPr/>
        <a:lstStyle/>
        <a:p>
          <a:endParaRPr lang="en-US"/>
        </a:p>
      </dgm:t>
    </dgm:pt>
    <dgm:pt modelId="{40B8A7FB-A239-4811-8999-3F4D398D6919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just"/>
          <a:r>
            <a:rPr lang="en-US" dirty="0" smtClean="0"/>
            <a:t>S</a:t>
          </a:r>
          <a:r>
            <a:rPr lang="id-ID" dirty="0" smtClean="0"/>
            <a:t>krining mammogram bilateral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id-ID" dirty="0" smtClean="0"/>
            <a:t>studi digital 2D pada sebuah unit Selenia – Hologic</a:t>
          </a:r>
          <a:endParaRPr lang="en-US" dirty="0"/>
        </a:p>
      </dgm:t>
    </dgm:pt>
    <dgm:pt modelId="{ACED6E1B-D52D-44DB-8090-0E6EE464BCE6}" type="parTrans" cxnId="{427CDA6A-FB08-4273-AFE9-747E44477558}">
      <dgm:prSet/>
      <dgm:spPr/>
      <dgm:t>
        <a:bodyPr/>
        <a:lstStyle/>
        <a:p>
          <a:endParaRPr lang="en-US"/>
        </a:p>
      </dgm:t>
    </dgm:pt>
    <dgm:pt modelId="{CC98866E-C6C4-481C-BA7B-05AA243483E0}" type="sibTrans" cxnId="{427CDA6A-FB08-4273-AFE9-747E44477558}">
      <dgm:prSet/>
      <dgm:spPr/>
      <dgm:t>
        <a:bodyPr/>
        <a:lstStyle/>
        <a:p>
          <a:endParaRPr lang="en-US"/>
        </a:p>
      </dgm:t>
    </dgm:pt>
    <dgm:pt modelId="{75865DCE-E85B-458D-A8EC-9CC49F436C62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just"/>
          <a:r>
            <a:rPr lang="en-US" dirty="0" smtClean="0"/>
            <a:t>D</a:t>
          </a:r>
          <a:r>
            <a:rPr lang="id-ID" dirty="0" smtClean="0"/>
            <a:t>ilakukan oleh teknologis mammografi </a:t>
          </a:r>
          <a:r>
            <a:rPr lang="en-US" dirty="0" err="1" smtClean="0"/>
            <a:t>bersertifikasi</a:t>
          </a:r>
          <a:r>
            <a:rPr lang="en-US" dirty="0" smtClean="0"/>
            <a:t> </a:t>
          </a:r>
          <a:r>
            <a:rPr lang="en-US" i="0" dirty="0" err="1" smtClean="0"/>
            <a:t>dan</a:t>
          </a:r>
          <a:r>
            <a:rPr lang="en-US" i="0" dirty="0" smtClean="0"/>
            <a:t> </a:t>
          </a:r>
          <a:r>
            <a:rPr lang="en-US" i="0" dirty="0" err="1" smtClean="0"/>
            <a:t>berpengalaman</a:t>
          </a:r>
          <a:r>
            <a:rPr lang="en-US" i="0" dirty="0" smtClean="0"/>
            <a:t> </a:t>
          </a:r>
          <a:r>
            <a:rPr lang="en-US" dirty="0" smtClean="0"/>
            <a:t>(</a:t>
          </a:r>
          <a:r>
            <a:rPr lang="id-ID" dirty="0" smtClean="0"/>
            <a:t>terdaftar pada </a:t>
          </a:r>
          <a:r>
            <a:rPr lang="id-ID" i="1" dirty="0" smtClean="0"/>
            <a:t>American Registry of Radiologic Technologists</a:t>
          </a:r>
          <a:r>
            <a:rPr lang="en-US" i="1" dirty="0" smtClean="0"/>
            <a:t>)</a:t>
          </a:r>
          <a:endParaRPr lang="en-US" dirty="0"/>
        </a:p>
      </dgm:t>
    </dgm:pt>
    <dgm:pt modelId="{226BB56A-B8E5-4D79-A728-BE846FF1D57E}" type="parTrans" cxnId="{E1A6CF67-DFD0-489C-A894-0583C5FCEF38}">
      <dgm:prSet/>
      <dgm:spPr/>
      <dgm:t>
        <a:bodyPr/>
        <a:lstStyle/>
        <a:p>
          <a:endParaRPr lang="en-US"/>
        </a:p>
      </dgm:t>
    </dgm:pt>
    <dgm:pt modelId="{129C17C5-E397-4ECF-86DD-080AA19FED06}" type="sibTrans" cxnId="{E1A6CF67-DFD0-489C-A894-0583C5FCEF38}">
      <dgm:prSet/>
      <dgm:spPr/>
      <dgm:t>
        <a:bodyPr/>
        <a:lstStyle/>
        <a:p>
          <a:endParaRPr lang="en-US"/>
        </a:p>
      </dgm:t>
    </dgm:pt>
    <dgm:pt modelId="{F0FD2A4C-EC29-4D35-BE62-92471558731B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just"/>
          <a:r>
            <a:rPr lang="en-US" dirty="0" smtClean="0"/>
            <a:t>USG</a:t>
          </a:r>
          <a:r>
            <a:rPr lang="id-ID" dirty="0" smtClean="0"/>
            <a:t> payudara bilateral tambahan di</a:t>
          </a:r>
          <a:r>
            <a:rPr lang="en-US" dirty="0" err="1" smtClean="0"/>
            <a:t>lakukan</a:t>
          </a:r>
          <a:r>
            <a:rPr lang="id-ID" dirty="0" smtClean="0"/>
            <a:t> </a:t>
          </a:r>
          <a:r>
            <a:rPr lang="en-US" dirty="0" smtClean="0"/>
            <a:t>&lt; 6 </a:t>
          </a:r>
          <a:r>
            <a:rPr lang="id-ID" dirty="0" smtClean="0"/>
            <a:t>bulan dari skrining mammogram </a:t>
          </a:r>
          <a:endParaRPr lang="en-US" dirty="0"/>
        </a:p>
      </dgm:t>
    </dgm:pt>
    <dgm:pt modelId="{2622CA15-C86F-43FF-8987-87C23AA92F81}" type="parTrans" cxnId="{C7474746-6A64-4A41-A08D-D55B542860E6}">
      <dgm:prSet/>
      <dgm:spPr/>
      <dgm:t>
        <a:bodyPr/>
        <a:lstStyle/>
        <a:p>
          <a:endParaRPr lang="en-US"/>
        </a:p>
      </dgm:t>
    </dgm:pt>
    <dgm:pt modelId="{2E8543DF-9A8A-465E-B9F9-5124556F7862}" type="sibTrans" cxnId="{C7474746-6A64-4A41-A08D-D55B542860E6}">
      <dgm:prSet/>
      <dgm:spPr/>
      <dgm:t>
        <a:bodyPr/>
        <a:lstStyle/>
        <a:p>
          <a:endParaRPr lang="en-US"/>
        </a:p>
      </dgm:t>
    </dgm:pt>
    <dgm:pt modelId="{0F9E674F-023B-46A2-9A20-81D2955984B1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just"/>
          <a:r>
            <a:rPr lang="en-US" dirty="0" err="1" smtClean="0"/>
            <a:t>Menggunakan</a:t>
          </a:r>
          <a:r>
            <a:rPr lang="en-US" dirty="0" smtClean="0"/>
            <a:t> USG </a:t>
          </a:r>
          <a:r>
            <a:rPr lang="id-ID" dirty="0" smtClean="0"/>
            <a:t>GE LOGIC E9</a:t>
          </a:r>
          <a:r>
            <a:rPr lang="en-US" dirty="0" smtClean="0"/>
            <a:t> </a:t>
          </a:r>
          <a:r>
            <a:rPr lang="id-ID" dirty="0" smtClean="0"/>
            <a:t>dengan transduser </a:t>
          </a:r>
          <a:r>
            <a:rPr lang="id-ID" i="1" dirty="0" smtClean="0"/>
            <a:t>linear-array</a:t>
          </a:r>
          <a:r>
            <a:rPr lang="id-ID" dirty="0" smtClean="0"/>
            <a:t> beresolusi tinggi 6-15 MHz</a:t>
          </a:r>
          <a:endParaRPr lang="en-US" dirty="0"/>
        </a:p>
      </dgm:t>
    </dgm:pt>
    <dgm:pt modelId="{6776E5E7-92C9-4BB3-8368-2A033145B84D}" type="parTrans" cxnId="{48EA7A62-D42D-432F-9169-5C14DC30BCE7}">
      <dgm:prSet/>
      <dgm:spPr/>
      <dgm:t>
        <a:bodyPr/>
        <a:lstStyle/>
        <a:p>
          <a:endParaRPr lang="en-US"/>
        </a:p>
      </dgm:t>
    </dgm:pt>
    <dgm:pt modelId="{CDCA362A-6FFB-4411-BD17-A190C9E29C71}" type="sibTrans" cxnId="{48EA7A62-D42D-432F-9169-5C14DC30BCE7}">
      <dgm:prSet/>
      <dgm:spPr/>
      <dgm:t>
        <a:bodyPr/>
        <a:lstStyle/>
        <a:p>
          <a:endParaRPr lang="en-US"/>
        </a:p>
      </dgm:t>
    </dgm:pt>
    <dgm:pt modelId="{78CE7D81-460D-4D62-805F-7335C59F29D7}" type="pres">
      <dgm:prSet presAssocID="{9136EF7F-A051-46F3-9A1F-6752E8CFEA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616D3-7F33-4923-B347-CC1302EFCFCD}" type="pres">
      <dgm:prSet presAssocID="{F70A3DC1-BF24-4741-8026-837E7B38ED32}" presName="composite" presStyleCnt="0"/>
      <dgm:spPr/>
    </dgm:pt>
    <dgm:pt modelId="{69D0E1E4-D11E-4625-90D9-4E1EC0C05C8B}" type="pres">
      <dgm:prSet presAssocID="{F70A3DC1-BF24-4741-8026-837E7B38ED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5D361-752D-4CD2-90FE-4C7630D91A99}" type="pres">
      <dgm:prSet presAssocID="{F70A3DC1-BF24-4741-8026-837E7B38ED3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6CF67-DFD0-489C-A894-0583C5FCEF38}" srcId="{F70A3DC1-BF24-4741-8026-837E7B38ED32}" destId="{75865DCE-E85B-458D-A8EC-9CC49F436C62}" srcOrd="1" destOrd="0" parTransId="{226BB56A-B8E5-4D79-A728-BE846FF1D57E}" sibTransId="{129C17C5-E397-4ECF-86DD-080AA19FED06}"/>
    <dgm:cxn modelId="{C51A03F4-DAAB-49E7-9420-A8B5752BA012}" type="presOf" srcId="{0F9E674F-023B-46A2-9A20-81D2955984B1}" destId="{A385D361-752D-4CD2-90FE-4C7630D91A99}" srcOrd="0" destOrd="3" presId="urn:microsoft.com/office/officeart/2005/8/layout/hList1"/>
    <dgm:cxn modelId="{87269557-6A14-43B8-8440-8A855F06DEFA}" type="presOf" srcId="{40B8A7FB-A239-4811-8999-3F4D398D6919}" destId="{A385D361-752D-4CD2-90FE-4C7630D91A99}" srcOrd="0" destOrd="0" presId="urn:microsoft.com/office/officeart/2005/8/layout/hList1"/>
    <dgm:cxn modelId="{819CA082-7A93-4B7B-850F-5F58CCCC5290}" type="presOf" srcId="{9136EF7F-A051-46F3-9A1F-6752E8CFEAE0}" destId="{78CE7D81-460D-4D62-805F-7335C59F29D7}" srcOrd="0" destOrd="0" presId="urn:microsoft.com/office/officeart/2005/8/layout/hList1"/>
    <dgm:cxn modelId="{427CDA6A-FB08-4273-AFE9-747E44477558}" srcId="{F70A3DC1-BF24-4741-8026-837E7B38ED32}" destId="{40B8A7FB-A239-4811-8999-3F4D398D6919}" srcOrd="0" destOrd="0" parTransId="{ACED6E1B-D52D-44DB-8090-0E6EE464BCE6}" sibTransId="{CC98866E-C6C4-481C-BA7B-05AA243483E0}"/>
    <dgm:cxn modelId="{562AB542-A74F-4C75-8A10-BDC732B84E15}" type="presOf" srcId="{75865DCE-E85B-458D-A8EC-9CC49F436C62}" destId="{A385D361-752D-4CD2-90FE-4C7630D91A99}" srcOrd="0" destOrd="1" presId="urn:microsoft.com/office/officeart/2005/8/layout/hList1"/>
    <dgm:cxn modelId="{C7474746-6A64-4A41-A08D-D55B542860E6}" srcId="{F70A3DC1-BF24-4741-8026-837E7B38ED32}" destId="{F0FD2A4C-EC29-4D35-BE62-92471558731B}" srcOrd="2" destOrd="0" parTransId="{2622CA15-C86F-43FF-8987-87C23AA92F81}" sibTransId="{2E8543DF-9A8A-465E-B9F9-5124556F7862}"/>
    <dgm:cxn modelId="{0164320C-C8ED-4291-8B60-B3F1793E5B0D}" type="presOf" srcId="{F70A3DC1-BF24-4741-8026-837E7B38ED32}" destId="{69D0E1E4-D11E-4625-90D9-4E1EC0C05C8B}" srcOrd="0" destOrd="0" presId="urn:microsoft.com/office/officeart/2005/8/layout/hList1"/>
    <dgm:cxn modelId="{48EA7A62-D42D-432F-9169-5C14DC30BCE7}" srcId="{F70A3DC1-BF24-4741-8026-837E7B38ED32}" destId="{0F9E674F-023B-46A2-9A20-81D2955984B1}" srcOrd="3" destOrd="0" parTransId="{6776E5E7-92C9-4BB3-8368-2A033145B84D}" sibTransId="{CDCA362A-6FFB-4411-BD17-A190C9E29C71}"/>
    <dgm:cxn modelId="{59BBAADE-FF2F-4494-91C4-313AF1050D29}" srcId="{9136EF7F-A051-46F3-9A1F-6752E8CFEAE0}" destId="{F70A3DC1-BF24-4741-8026-837E7B38ED32}" srcOrd="0" destOrd="0" parTransId="{57082960-124C-46AC-AC18-BC1B26F5C9C8}" sibTransId="{3E6F5D59-B005-42E1-B55B-F23219077A84}"/>
    <dgm:cxn modelId="{F6E1C5D4-91C4-4652-B992-2F0DE2A6F9CC}" type="presOf" srcId="{F0FD2A4C-EC29-4D35-BE62-92471558731B}" destId="{A385D361-752D-4CD2-90FE-4C7630D91A99}" srcOrd="0" destOrd="2" presId="urn:microsoft.com/office/officeart/2005/8/layout/hList1"/>
    <dgm:cxn modelId="{07F5B7F5-CA70-4D44-B5C6-E527674CA34C}" type="presParOf" srcId="{78CE7D81-460D-4D62-805F-7335C59F29D7}" destId="{783616D3-7F33-4923-B347-CC1302EFCFCD}" srcOrd="0" destOrd="0" presId="urn:microsoft.com/office/officeart/2005/8/layout/hList1"/>
    <dgm:cxn modelId="{D59F5D8F-8801-410A-9600-F58885A22043}" type="presParOf" srcId="{783616D3-7F33-4923-B347-CC1302EFCFCD}" destId="{69D0E1E4-D11E-4625-90D9-4E1EC0C05C8B}" srcOrd="0" destOrd="0" presId="urn:microsoft.com/office/officeart/2005/8/layout/hList1"/>
    <dgm:cxn modelId="{2D5AF108-D22B-4698-9399-BEFCBDAE3357}" type="presParOf" srcId="{783616D3-7F33-4923-B347-CC1302EFCFCD}" destId="{A385D361-752D-4CD2-90FE-4C7630D91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6EF7F-A051-46F3-9A1F-6752E8CFEAE0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0A3DC1-BF24-4741-8026-837E7B38ED32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</a:rPr>
            <a:t>Studi</a:t>
          </a:r>
          <a:r>
            <a:rPr lang="id-ID" sz="3200" b="1" dirty="0" smtClean="0">
              <a:solidFill>
                <a:schemeClr val="bg1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P</a:t>
          </a:r>
          <a:r>
            <a:rPr lang="id-ID" sz="3200" b="1" dirty="0" smtClean="0">
              <a:solidFill>
                <a:schemeClr val="bg1"/>
              </a:solidFill>
            </a:rPr>
            <a:t>encitraan </a:t>
          </a:r>
          <a:r>
            <a:rPr lang="en-US" sz="3200" b="1" dirty="0" smtClean="0">
              <a:solidFill>
                <a:schemeClr val="bg1"/>
              </a:solidFill>
            </a:rPr>
            <a:t>P</a:t>
          </a:r>
          <a:r>
            <a:rPr lang="id-ID" sz="3200" b="1" dirty="0" smtClean="0">
              <a:solidFill>
                <a:schemeClr val="bg1"/>
              </a:solidFill>
            </a:rPr>
            <a:t>ayudara dan </a:t>
          </a:r>
          <a:r>
            <a:rPr lang="en-US" sz="3200" b="1" dirty="0" smtClean="0">
              <a:solidFill>
                <a:schemeClr val="bg1"/>
              </a:solidFill>
            </a:rPr>
            <a:t>I</a:t>
          </a:r>
          <a:r>
            <a:rPr lang="id-ID" sz="3200" b="1" dirty="0" smtClean="0">
              <a:solidFill>
                <a:schemeClr val="bg1"/>
              </a:solidFill>
            </a:rPr>
            <a:t>nterpretasi</a:t>
          </a:r>
          <a:endParaRPr lang="en-US" sz="3200" dirty="0">
            <a:solidFill>
              <a:schemeClr val="bg1"/>
            </a:solidFill>
          </a:endParaRPr>
        </a:p>
      </dgm:t>
    </dgm:pt>
    <dgm:pt modelId="{57082960-124C-46AC-AC18-BC1B26F5C9C8}" type="parTrans" cxnId="{59BBAADE-FF2F-4494-91C4-313AF1050D29}">
      <dgm:prSet/>
      <dgm:spPr/>
      <dgm:t>
        <a:bodyPr/>
        <a:lstStyle/>
        <a:p>
          <a:endParaRPr lang="en-US"/>
        </a:p>
      </dgm:t>
    </dgm:pt>
    <dgm:pt modelId="{3E6F5D59-B005-42E1-B55B-F23219077A84}" type="sibTrans" cxnId="{59BBAADE-FF2F-4494-91C4-313AF1050D29}">
      <dgm:prSet/>
      <dgm:spPr/>
      <dgm:t>
        <a:bodyPr/>
        <a:lstStyle/>
        <a:p>
          <a:endParaRPr lang="en-US"/>
        </a:p>
      </dgm:t>
    </dgm:pt>
    <dgm:pt modelId="{40B8A7FB-A239-4811-8999-3F4D398D6919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just"/>
          <a:r>
            <a:rPr lang="en-US" dirty="0" err="1" smtClean="0"/>
            <a:t>Ultrasonografi</a:t>
          </a:r>
          <a:r>
            <a:rPr lang="en-US" dirty="0" smtClean="0"/>
            <a:t> </a:t>
          </a:r>
          <a:r>
            <a:rPr lang="en-US" dirty="0" err="1" smtClean="0"/>
            <a:t>payudara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i="1" dirty="0" smtClean="0"/>
            <a:t>hand manner </a:t>
          </a:r>
          <a:r>
            <a:rPr lang="en-US" i="0" dirty="0" smtClean="0"/>
            <a:t>yang </a:t>
          </a:r>
          <a:r>
            <a:rPr lang="en-US" dirty="0" err="1" smtClean="0"/>
            <a:t>standar</a:t>
          </a:r>
          <a:r>
            <a:rPr lang="en-US" dirty="0" smtClean="0"/>
            <a:t>, </a:t>
          </a:r>
          <a:r>
            <a:rPr lang="en-US" dirty="0" err="1" smtClean="0"/>
            <a:t>dengan</a:t>
          </a:r>
          <a:r>
            <a:rPr lang="en-US" dirty="0" smtClean="0"/>
            <a:t> overlapping </a:t>
          </a:r>
          <a:r>
            <a:rPr lang="en-US" dirty="0" err="1" smtClean="0"/>
            <a:t>bidang</a:t>
          </a:r>
          <a:r>
            <a:rPr lang="en-US" dirty="0" smtClean="0"/>
            <a:t> radial </a:t>
          </a:r>
          <a:r>
            <a:rPr lang="en-US" dirty="0" err="1" smtClean="0"/>
            <a:t>dan</a:t>
          </a:r>
          <a:r>
            <a:rPr lang="en-US" dirty="0" smtClean="0"/>
            <a:t> anti radial, </a:t>
          </a:r>
          <a:r>
            <a:rPr lang="en-US" dirty="0" err="1" smtClean="0"/>
            <a:t>meluas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puting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posterior</a:t>
          </a:r>
          <a:endParaRPr lang="en-US" dirty="0"/>
        </a:p>
      </dgm:t>
    </dgm:pt>
    <dgm:pt modelId="{ACED6E1B-D52D-44DB-8090-0E6EE464BCE6}" type="parTrans" cxnId="{427CDA6A-FB08-4273-AFE9-747E44477558}">
      <dgm:prSet/>
      <dgm:spPr/>
      <dgm:t>
        <a:bodyPr/>
        <a:lstStyle/>
        <a:p>
          <a:endParaRPr lang="en-US"/>
        </a:p>
      </dgm:t>
    </dgm:pt>
    <dgm:pt modelId="{CC98866E-C6C4-481C-BA7B-05AA243483E0}" type="sibTrans" cxnId="{427CDA6A-FB08-4273-AFE9-747E44477558}">
      <dgm:prSet/>
      <dgm:spPr/>
      <dgm:t>
        <a:bodyPr/>
        <a:lstStyle/>
        <a:p>
          <a:endParaRPr lang="en-US"/>
        </a:p>
      </dgm:t>
    </dgm:pt>
    <dgm:pt modelId="{356F5BA3-8F85-4F2C-A62E-9D0542CADD24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id-ID" b="1" u="sng" dirty="0" smtClean="0">
              <a:solidFill>
                <a:schemeClr val="accent6">
                  <a:lumMod val="75000"/>
                </a:schemeClr>
              </a:solidFill>
            </a:rPr>
            <a:t>Jika tidak ada temuan </a:t>
          </a:r>
          <a:r>
            <a:rPr lang="id-ID" dirty="0" smtClean="0"/>
            <a:t>abnormal yang teridentifikasi</a:t>
          </a:r>
          <a:r>
            <a:rPr lang="en-US" dirty="0" smtClean="0"/>
            <a:t> (</a:t>
          </a:r>
          <a:r>
            <a:rPr lang="id-ID" u="sng" dirty="0" smtClean="0"/>
            <a:t>didokumentasikan posisi jam 12, 3, 6, dan 9</a:t>
          </a:r>
          <a:r>
            <a:rPr lang="id-ID" dirty="0" smtClean="0"/>
            <a:t>, dan juga pada regio retroareolar</a:t>
          </a:r>
          <a:r>
            <a:rPr lang="en-US" dirty="0" smtClean="0"/>
            <a:t>)</a:t>
          </a:r>
          <a:endParaRPr lang="en-US" dirty="0"/>
        </a:p>
      </dgm:t>
    </dgm:pt>
    <dgm:pt modelId="{E681912E-7725-438C-A36E-F0FF9C2B9245}" type="parTrans" cxnId="{7747258E-828F-406B-82C4-16691240EC03}">
      <dgm:prSet/>
      <dgm:spPr/>
      <dgm:t>
        <a:bodyPr/>
        <a:lstStyle/>
        <a:p>
          <a:endParaRPr lang="en-US"/>
        </a:p>
      </dgm:t>
    </dgm:pt>
    <dgm:pt modelId="{6478C4BF-3919-43AC-B0A2-EA8B10253A3B}" type="sibTrans" cxnId="{7747258E-828F-406B-82C4-16691240EC03}">
      <dgm:prSet/>
      <dgm:spPr/>
      <dgm:t>
        <a:bodyPr/>
        <a:lstStyle/>
        <a:p>
          <a:endParaRPr lang="en-US"/>
        </a:p>
      </dgm:t>
    </dgm:pt>
    <dgm:pt modelId="{D74262F9-6624-4A00-BF5D-25C823672798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id-ID" dirty="0" smtClean="0"/>
            <a:t>Jika </a:t>
          </a:r>
          <a:r>
            <a:rPr lang="en-US" b="1" u="sng" dirty="0" err="1" smtClean="0">
              <a:solidFill>
                <a:srgbClr val="002060"/>
              </a:solidFill>
            </a:rPr>
            <a:t>ter</a:t>
          </a:r>
          <a:r>
            <a:rPr lang="id-ID" b="1" u="sng" dirty="0" smtClean="0">
              <a:solidFill>
                <a:srgbClr val="002060"/>
              </a:solidFill>
            </a:rPr>
            <a:t>da</a:t>
          </a:r>
          <a:r>
            <a:rPr lang="en-US" b="1" u="sng" dirty="0" smtClean="0">
              <a:solidFill>
                <a:srgbClr val="002060"/>
              </a:solidFill>
            </a:rPr>
            <a:t>pat</a:t>
          </a:r>
          <a:r>
            <a:rPr lang="id-ID" b="1" u="sng" dirty="0" smtClean="0">
              <a:solidFill>
                <a:srgbClr val="002060"/>
              </a:solidFill>
            </a:rPr>
            <a:t> temuan</a:t>
          </a:r>
          <a:r>
            <a:rPr lang="en-US" dirty="0" smtClean="0"/>
            <a:t>, </a:t>
          </a:r>
          <a:r>
            <a:rPr lang="en-US" u="sng" dirty="0" err="1" smtClean="0"/>
            <a:t>gambar</a:t>
          </a:r>
          <a:r>
            <a:rPr lang="en-US" u="sng" dirty="0" smtClean="0"/>
            <a:t> </a:t>
          </a:r>
          <a:r>
            <a:rPr lang="en-US" u="sng" dirty="0" err="1" smtClean="0"/>
            <a:t>disimpan</a:t>
          </a:r>
          <a:r>
            <a:rPr lang="en-US" u="sng" dirty="0" smtClean="0"/>
            <a:t> </a:t>
          </a:r>
          <a:r>
            <a:rPr lang="id-ID" u="sng" dirty="0" smtClean="0"/>
            <a:t>dan diukur </a:t>
          </a:r>
          <a:r>
            <a:rPr lang="en-US" u="sng" dirty="0" err="1" smtClean="0"/>
            <a:t>secara</a:t>
          </a:r>
          <a:r>
            <a:rPr lang="en-US" u="sng" dirty="0" smtClean="0"/>
            <a:t> 3D</a:t>
          </a:r>
          <a:endParaRPr lang="en-US" u="sng" dirty="0"/>
        </a:p>
      </dgm:t>
    </dgm:pt>
    <dgm:pt modelId="{F7E5D5FA-9C88-4E73-B493-BA96128E6103}" type="parTrans" cxnId="{5F73A9B1-B775-4062-82D5-0ACD21763068}">
      <dgm:prSet/>
      <dgm:spPr/>
      <dgm:t>
        <a:bodyPr/>
        <a:lstStyle/>
        <a:p>
          <a:endParaRPr lang="en-US"/>
        </a:p>
      </dgm:t>
    </dgm:pt>
    <dgm:pt modelId="{838CE5A8-FC89-4D73-985E-58AB7A2C7E0D}" type="sibTrans" cxnId="{5F73A9B1-B775-4062-82D5-0ACD21763068}">
      <dgm:prSet/>
      <dgm:spPr/>
      <dgm:t>
        <a:bodyPr/>
        <a:lstStyle/>
        <a:p>
          <a:endParaRPr lang="en-US"/>
        </a:p>
      </dgm:t>
    </dgm:pt>
    <dgm:pt modelId="{BC749FBC-C985-4F4E-8198-24361691B50C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n-US" dirty="0" smtClean="0"/>
            <a:t>P</a:t>
          </a:r>
          <a:r>
            <a:rPr lang="id-ID" dirty="0" smtClean="0"/>
            <a:t>emeriksaan diulangi oleh radiologis </a:t>
          </a:r>
          <a:r>
            <a:rPr lang="id-ID" i="1" dirty="0" smtClean="0"/>
            <a:t>imaging</a:t>
          </a:r>
          <a:r>
            <a:rPr lang="id-ID" dirty="0" smtClean="0"/>
            <a:t> payudara yang bersertifikasi</a:t>
          </a:r>
          <a:endParaRPr lang="en-US" dirty="0"/>
        </a:p>
      </dgm:t>
    </dgm:pt>
    <dgm:pt modelId="{969C22DF-A831-4421-BD11-0C11F3945664}" type="parTrans" cxnId="{12CC2234-A3D3-4B21-B2F7-E268510BA46D}">
      <dgm:prSet/>
      <dgm:spPr/>
      <dgm:t>
        <a:bodyPr/>
        <a:lstStyle/>
        <a:p>
          <a:endParaRPr lang="en-US"/>
        </a:p>
      </dgm:t>
    </dgm:pt>
    <dgm:pt modelId="{BE0FB211-D55C-40C4-B71D-54076F4649DC}" type="sibTrans" cxnId="{12CC2234-A3D3-4B21-B2F7-E268510BA46D}">
      <dgm:prSet/>
      <dgm:spPr/>
      <dgm:t>
        <a:bodyPr/>
        <a:lstStyle/>
        <a:p>
          <a:endParaRPr lang="en-US"/>
        </a:p>
      </dgm:t>
    </dgm:pt>
    <dgm:pt modelId="{0A42C773-E9E2-4341-98B6-664D2CBD3C5E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endParaRPr lang="en-US" dirty="0"/>
        </a:p>
      </dgm:t>
    </dgm:pt>
    <dgm:pt modelId="{51520659-8B58-4DC7-9127-FFD2186146B7}" type="parTrans" cxnId="{1DE210E8-9984-4549-9CA9-040B5827AC48}">
      <dgm:prSet/>
      <dgm:spPr/>
      <dgm:t>
        <a:bodyPr/>
        <a:lstStyle/>
        <a:p>
          <a:endParaRPr lang="en-US"/>
        </a:p>
      </dgm:t>
    </dgm:pt>
    <dgm:pt modelId="{518B289F-2677-4917-827B-AD60D7874FE2}" type="sibTrans" cxnId="{1DE210E8-9984-4549-9CA9-040B5827AC48}">
      <dgm:prSet/>
      <dgm:spPr/>
      <dgm:t>
        <a:bodyPr/>
        <a:lstStyle/>
        <a:p>
          <a:endParaRPr lang="en-US"/>
        </a:p>
      </dgm:t>
    </dgm:pt>
    <dgm:pt modelId="{78CE7D81-460D-4D62-805F-7335C59F29D7}" type="pres">
      <dgm:prSet presAssocID="{9136EF7F-A051-46F3-9A1F-6752E8CFEA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616D3-7F33-4923-B347-CC1302EFCFCD}" type="pres">
      <dgm:prSet presAssocID="{F70A3DC1-BF24-4741-8026-837E7B38ED32}" presName="composite" presStyleCnt="0"/>
      <dgm:spPr/>
    </dgm:pt>
    <dgm:pt modelId="{69D0E1E4-D11E-4625-90D9-4E1EC0C05C8B}" type="pres">
      <dgm:prSet presAssocID="{F70A3DC1-BF24-4741-8026-837E7B38ED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5D361-752D-4CD2-90FE-4C7630D91A99}" type="pres">
      <dgm:prSet presAssocID="{F70A3DC1-BF24-4741-8026-837E7B38ED3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4F65C-3F07-4406-AD6D-6502FD4F6424}" type="presOf" srcId="{356F5BA3-8F85-4F2C-A62E-9D0542CADD24}" destId="{A385D361-752D-4CD2-90FE-4C7630D91A99}" srcOrd="0" destOrd="1" presId="urn:microsoft.com/office/officeart/2005/8/layout/hList1"/>
    <dgm:cxn modelId="{7747258E-828F-406B-82C4-16691240EC03}" srcId="{F70A3DC1-BF24-4741-8026-837E7B38ED32}" destId="{356F5BA3-8F85-4F2C-A62E-9D0542CADD24}" srcOrd="1" destOrd="0" parTransId="{E681912E-7725-438C-A36E-F0FF9C2B9245}" sibTransId="{6478C4BF-3919-43AC-B0A2-EA8B10253A3B}"/>
    <dgm:cxn modelId="{59BBAADE-FF2F-4494-91C4-313AF1050D29}" srcId="{9136EF7F-A051-46F3-9A1F-6752E8CFEAE0}" destId="{F70A3DC1-BF24-4741-8026-837E7B38ED32}" srcOrd="0" destOrd="0" parTransId="{57082960-124C-46AC-AC18-BC1B26F5C9C8}" sibTransId="{3E6F5D59-B005-42E1-B55B-F23219077A84}"/>
    <dgm:cxn modelId="{4FAAA575-C7F6-4215-B0FD-1BA830B1D6B4}" type="presOf" srcId="{BC749FBC-C985-4F4E-8198-24361691B50C}" destId="{A385D361-752D-4CD2-90FE-4C7630D91A99}" srcOrd="0" destOrd="3" presId="urn:microsoft.com/office/officeart/2005/8/layout/hList1"/>
    <dgm:cxn modelId="{2D19CA46-7705-44B6-828E-A6BC904F0470}" type="presOf" srcId="{9136EF7F-A051-46F3-9A1F-6752E8CFEAE0}" destId="{78CE7D81-460D-4D62-805F-7335C59F29D7}" srcOrd="0" destOrd="0" presId="urn:microsoft.com/office/officeart/2005/8/layout/hList1"/>
    <dgm:cxn modelId="{DA47018B-F5D9-4613-83F7-1CBDBB668168}" type="presOf" srcId="{40B8A7FB-A239-4811-8999-3F4D398D6919}" destId="{A385D361-752D-4CD2-90FE-4C7630D91A99}" srcOrd="0" destOrd="0" presId="urn:microsoft.com/office/officeart/2005/8/layout/hList1"/>
    <dgm:cxn modelId="{12CC2234-A3D3-4B21-B2F7-E268510BA46D}" srcId="{F70A3DC1-BF24-4741-8026-837E7B38ED32}" destId="{BC749FBC-C985-4F4E-8198-24361691B50C}" srcOrd="3" destOrd="0" parTransId="{969C22DF-A831-4421-BD11-0C11F3945664}" sibTransId="{BE0FB211-D55C-40C4-B71D-54076F4649DC}"/>
    <dgm:cxn modelId="{1DE210E8-9984-4549-9CA9-040B5827AC48}" srcId="{F70A3DC1-BF24-4741-8026-837E7B38ED32}" destId="{0A42C773-E9E2-4341-98B6-664D2CBD3C5E}" srcOrd="4" destOrd="0" parTransId="{51520659-8B58-4DC7-9127-FFD2186146B7}" sibTransId="{518B289F-2677-4917-827B-AD60D7874FE2}"/>
    <dgm:cxn modelId="{5F73A9B1-B775-4062-82D5-0ACD21763068}" srcId="{F70A3DC1-BF24-4741-8026-837E7B38ED32}" destId="{D74262F9-6624-4A00-BF5D-25C823672798}" srcOrd="2" destOrd="0" parTransId="{F7E5D5FA-9C88-4E73-B493-BA96128E6103}" sibTransId="{838CE5A8-FC89-4D73-985E-58AB7A2C7E0D}"/>
    <dgm:cxn modelId="{14732150-D1A2-4F7A-B6E2-8EA7AD4154C9}" type="presOf" srcId="{F70A3DC1-BF24-4741-8026-837E7B38ED32}" destId="{69D0E1E4-D11E-4625-90D9-4E1EC0C05C8B}" srcOrd="0" destOrd="0" presId="urn:microsoft.com/office/officeart/2005/8/layout/hList1"/>
    <dgm:cxn modelId="{E1BB5F61-9BC8-476D-86D7-954FFBC58CCC}" type="presOf" srcId="{D74262F9-6624-4A00-BF5D-25C823672798}" destId="{A385D361-752D-4CD2-90FE-4C7630D91A99}" srcOrd="0" destOrd="2" presId="urn:microsoft.com/office/officeart/2005/8/layout/hList1"/>
    <dgm:cxn modelId="{96F15F0E-0D8D-42E6-88E1-BA4EB2682302}" type="presOf" srcId="{0A42C773-E9E2-4341-98B6-664D2CBD3C5E}" destId="{A385D361-752D-4CD2-90FE-4C7630D91A99}" srcOrd="0" destOrd="4" presId="urn:microsoft.com/office/officeart/2005/8/layout/hList1"/>
    <dgm:cxn modelId="{427CDA6A-FB08-4273-AFE9-747E44477558}" srcId="{F70A3DC1-BF24-4741-8026-837E7B38ED32}" destId="{40B8A7FB-A239-4811-8999-3F4D398D6919}" srcOrd="0" destOrd="0" parTransId="{ACED6E1B-D52D-44DB-8090-0E6EE464BCE6}" sibTransId="{CC98866E-C6C4-481C-BA7B-05AA243483E0}"/>
    <dgm:cxn modelId="{E988029C-42C2-4595-9E8D-8268F420C00E}" type="presParOf" srcId="{78CE7D81-460D-4D62-805F-7335C59F29D7}" destId="{783616D3-7F33-4923-B347-CC1302EFCFCD}" srcOrd="0" destOrd="0" presId="urn:microsoft.com/office/officeart/2005/8/layout/hList1"/>
    <dgm:cxn modelId="{2DB91D13-012B-4F6B-9664-192277105C85}" type="presParOf" srcId="{783616D3-7F33-4923-B347-CC1302EFCFCD}" destId="{69D0E1E4-D11E-4625-90D9-4E1EC0C05C8B}" srcOrd="0" destOrd="0" presId="urn:microsoft.com/office/officeart/2005/8/layout/hList1"/>
    <dgm:cxn modelId="{9243814F-A5B2-4D93-8C85-45621ECD9296}" type="presParOf" srcId="{783616D3-7F33-4923-B347-CC1302EFCFCD}" destId="{A385D361-752D-4CD2-90FE-4C7630D91A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AFDAA-6773-457C-8F0E-FAA170CCF283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576C67-1903-49AC-B5C4-D69C13EEDE01}">
      <dgm:prSet phldrT="[Text]"/>
      <dgm:spPr>
        <a:solidFill>
          <a:srgbClr val="00B05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Prosedur </a:t>
          </a:r>
          <a:r>
            <a:rPr lang="en-US" b="1" i="1" dirty="0" smtClean="0">
              <a:solidFill>
                <a:schemeClr val="bg1"/>
              </a:solidFill>
            </a:rPr>
            <a:t>U</a:t>
          </a:r>
          <a:r>
            <a:rPr lang="id-ID" b="1" i="1" dirty="0" smtClean="0">
              <a:solidFill>
                <a:schemeClr val="bg1"/>
              </a:solidFill>
            </a:rPr>
            <a:t>ltraso</a:t>
          </a:r>
          <a:r>
            <a:rPr lang="en-US" b="1" i="1" dirty="0" smtClean="0">
              <a:solidFill>
                <a:schemeClr val="bg1"/>
              </a:solidFill>
            </a:rPr>
            <a:t>und-Guided</a:t>
          </a:r>
          <a:endParaRPr lang="en-US" dirty="0">
            <a:solidFill>
              <a:schemeClr val="bg1"/>
            </a:solidFill>
          </a:endParaRPr>
        </a:p>
      </dgm:t>
    </dgm:pt>
    <dgm:pt modelId="{78F5D402-CA2F-4B38-878C-736E76EE07A9}" type="parTrans" cxnId="{D4EFD32E-16D3-4A30-A5B8-D79599BEAD78}">
      <dgm:prSet/>
      <dgm:spPr/>
      <dgm:t>
        <a:bodyPr/>
        <a:lstStyle/>
        <a:p>
          <a:endParaRPr lang="en-US"/>
        </a:p>
      </dgm:t>
    </dgm:pt>
    <dgm:pt modelId="{5641EE85-4BCA-4B06-886C-63FD1F3E71D5}" type="sibTrans" cxnId="{D4EFD32E-16D3-4A30-A5B8-D79599BEAD78}">
      <dgm:prSet/>
      <dgm:spPr/>
      <dgm:t>
        <a:bodyPr/>
        <a:lstStyle/>
        <a:p>
          <a:endParaRPr lang="en-US"/>
        </a:p>
      </dgm:t>
    </dgm:pt>
    <dgm:pt modelId="{836733F6-1DE6-4783-94AB-283BF0419F20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prosedur</a:t>
          </a:r>
          <a:r>
            <a:rPr lang="en-US" dirty="0" smtClean="0"/>
            <a:t> </a:t>
          </a:r>
          <a:r>
            <a:rPr lang="en-US" dirty="0" err="1" smtClean="0"/>
            <a:t>biopsi</a:t>
          </a:r>
          <a:r>
            <a:rPr lang="en-US" dirty="0" smtClean="0"/>
            <a:t> USG-Guided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jarum</a:t>
          </a:r>
          <a:r>
            <a:rPr lang="en-US" dirty="0" smtClean="0"/>
            <a:t> </a:t>
          </a:r>
          <a:r>
            <a:rPr lang="en-US" i="1" dirty="0" smtClean="0"/>
            <a:t>Core biopsy</a:t>
          </a:r>
          <a:r>
            <a:rPr lang="en-US" i="0" dirty="0" smtClean="0"/>
            <a:t> 14 G </a:t>
          </a:r>
          <a:r>
            <a:rPr lang="en-US" i="0" dirty="0" err="1" smtClean="0"/>
            <a:t>atau</a:t>
          </a:r>
          <a:r>
            <a:rPr lang="en-US" i="0" dirty="0" smtClean="0"/>
            <a:t> 12 G</a:t>
          </a:r>
          <a:endParaRPr lang="en-US" i="1" dirty="0"/>
        </a:p>
      </dgm:t>
    </dgm:pt>
    <dgm:pt modelId="{6C4E9686-E7E1-4D08-8941-9F0EF96BC85A}" type="parTrans" cxnId="{6BA9FFDD-FB76-4DFC-87E1-3E114AD5ACF5}">
      <dgm:prSet/>
      <dgm:spPr/>
      <dgm:t>
        <a:bodyPr/>
        <a:lstStyle/>
        <a:p>
          <a:endParaRPr lang="en-US"/>
        </a:p>
      </dgm:t>
    </dgm:pt>
    <dgm:pt modelId="{D0C35BE9-9368-458F-B131-6812BAB5548E}" type="sibTrans" cxnId="{6BA9FFDD-FB76-4DFC-87E1-3E114AD5ACF5}">
      <dgm:prSet/>
      <dgm:spPr/>
      <dgm:t>
        <a:bodyPr/>
        <a:lstStyle/>
        <a:p>
          <a:endParaRPr lang="en-US"/>
        </a:p>
      </dgm:t>
    </dgm:pt>
    <dgm:pt modelId="{4F6FEBE0-9189-4F6D-AF43-83F2F80DE68A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dirty="0" smtClean="0"/>
            <a:t>Seluruh aspirasi kista dilakukan dengan jarum 18 Gauge</a:t>
          </a:r>
          <a:endParaRPr lang="en-US" dirty="0"/>
        </a:p>
      </dgm:t>
    </dgm:pt>
    <dgm:pt modelId="{D9B46AF8-B5BF-4340-AB2A-1866B5F2BC21}" type="parTrans" cxnId="{3D8E5F23-C0CE-4D71-976A-ACEC63072755}">
      <dgm:prSet/>
      <dgm:spPr/>
      <dgm:t>
        <a:bodyPr/>
        <a:lstStyle/>
        <a:p>
          <a:endParaRPr lang="en-US"/>
        </a:p>
      </dgm:t>
    </dgm:pt>
    <dgm:pt modelId="{ED0201E7-7F02-4D09-B7A9-A7EB578D00AB}" type="sibTrans" cxnId="{3D8E5F23-C0CE-4D71-976A-ACEC63072755}">
      <dgm:prSet/>
      <dgm:spPr/>
      <dgm:t>
        <a:bodyPr/>
        <a:lstStyle/>
        <a:p>
          <a:endParaRPr lang="en-US"/>
        </a:p>
      </dgm:t>
    </dgm:pt>
    <dgm:pt modelId="{FBBB8220-93F7-45F5-9E3F-96C89518B2BD}">
      <dgm:prSet phldrT="[Text]"/>
      <dgm:spPr>
        <a:solidFill>
          <a:srgbClr val="00206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b="1" dirty="0" smtClean="0"/>
            <a:t>Analisis statistik</a:t>
          </a:r>
          <a:endParaRPr lang="en-US" dirty="0"/>
        </a:p>
      </dgm:t>
    </dgm:pt>
    <dgm:pt modelId="{34D8307A-4DA7-4496-A613-B9951AA1F9C6}" type="parTrans" cxnId="{045D1358-A8A9-4C3D-A16D-09CF4FA6EFD5}">
      <dgm:prSet/>
      <dgm:spPr/>
      <dgm:t>
        <a:bodyPr/>
        <a:lstStyle/>
        <a:p>
          <a:endParaRPr lang="en-US"/>
        </a:p>
      </dgm:t>
    </dgm:pt>
    <dgm:pt modelId="{CDBABE70-4F3E-41AF-BCBF-E2E155521D6D}" type="sibTrans" cxnId="{045D1358-A8A9-4C3D-A16D-09CF4FA6EFD5}">
      <dgm:prSet/>
      <dgm:spPr/>
      <dgm:t>
        <a:bodyPr/>
        <a:lstStyle/>
        <a:p>
          <a:endParaRPr lang="en-US"/>
        </a:p>
      </dgm:t>
    </dgm:pt>
    <dgm:pt modelId="{B9050B33-D66E-4202-8735-BCB101092508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dirty="0" smtClean="0"/>
            <a:t>Uji </a:t>
          </a:r>
          <a:r>
            <a:rPr lang="id-ID" i="1" dirty="0" smtClean="0"/>
            <a:t>Chi-square</a:t>
          </a:r>
          <a:r>
            <a:rPr lang="id-ID" dirty="0" smtClean="0"/>
            <a:t> digunakan untuk</a:t>
          </a:r>
          <a:r>
            <a:rPr lang="en-US" dirty="0" smtClean="0"/>
            <a:t> data </a:t>
          </a:r>
          <a:r>
            <a:rPr lang="en-US" dirty="0" err="1" smtClean="0"/>
            <a:t>diskrit</a:t>
          </a:r>
          <a:r>
            <a:rPr lang="en-US" smtClean="0"/>
            <a:t> </a:t>
          </a:r>
          <a:endParaRPr lang="en-US"/>
        </a:p>
      </dgm:t>
    </dgm:pt>
    <dgm:pt modelId="{4F1581D3-EEA4-4BF8-A695-7F8094A2C38E}" type="parTrans" cxnId="{8160519D-A1EF-4241-A727-0B58888C0108}">
      <dgm:prSet/>
      <dgm:spPr/>
      <dgm:t>
        <a:bodyPr/>
        <a:lstStyle/>
        <a:p>
          <a:endParaRPr lang="en-US"/>
        </a:p>
      </dgm:t>
    </dgm:pt>
    <dgm:pt modelId="{227F8F2F-606F-4E55-99BF-B2153878B958}" type="sibTrans" cxnId="{8160519D-A1EF-4241-A727-0B58888C0108}">
      <dgm:prSet/>
      <dgm:spPr/>
      <dgm:t>
        <a:bodyPr/>
        <a:lstStyle/>
        <a:p>
          <a:endParaRPr lang="en-US"/>
        </a:p>
      </dgm:t>
    </dgm:pt>
    <dgm:pt modelId="{43D7F828-2BB2-4B68-9146-72D1E8148AC5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i="1" dirty="0" smtClean="0"/>
            <a:t>t-test</a:t>
          </a:r>
          <a:r>
            <a:rPr lang="id-ID" dirty="0" smtClean="0"/>
            <a:t> untuk data kontinu</a:t>
          </a:r>
          <a:endParaRPr lang="en-US" dirty="0"/>
        </a:p>
      </dgm:t>
    </dgm:pt>
    <dgm:pt modelId="{75F3D88B-DB34-4B6A-8A98-CEAF84984C0C}" type="parTrans" cxnId="{9D7831B9-ECAD-4484-87BC-C55E4597EA8E}">
      <dgm:prSet/>
      <dgm:spPr/>
      <dgm:t>
        <a:bodyPr/>
        <a:lstStyle/>
        <a:p>
          <a:endParaRPr lang="en-US"/>
        </a:p>
      </dgm:t>
    </dgm:pt>
    <dgm:pt modelId="{56108455-EE3B-4AD8-ACE3-3D4A7A5A7D43}" type="sibTrans" cxnId="{9D7831B9-ECAD-4484-87BC-C55E4597EA8E}">
      <dgm:prSet/>
      <dgm:spPr/>
      <dgm:t>
        <a:bodyPr/>
        <a:lstStyle/>
        <a:p>
          <a:endParaRPr lang="en-US"/>
        </a:p>
      </dgm:t>
    </dgm:pt>
    <dgm:pt modelId="{70742CCD-D47B-4FC2-AA2A-2B45CF87EF51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dirty="0" smtClean="0"/>
            <a:t>Perbedaan signifikan secara statistik dipert</a:t>
          </a:r>
          <a:r>
            <a:rPr lang="en-US" dirty="0" err="1" smtClean="0"/>
            <a:t>i</a:t>
          </a:r>
          <a:r>
            <a:rPr lang="id-ID" dirty="0" smtClean="0"/>
            <a:t>mbangkan pada </a:t>
          </a:r>
          <a:r>
            <a:rPr lang="id-ID" i="1" dirty="0" smtClean="0"/>
            <a:t>P </a:t>
          </a:r>
          <a:r>
            <a:rPr lang="id-ID" dirty="0" smtClean="0"/>
            <a:t>&lt; 0,05</a:t>
          </a:r>
          <a:endParaRPr lang="en-US" dirty="0"/>
        </a:p>
      </dgm:t>
    </dgm:pt>
    <dgm:pt modelId="{B5455AFA-1700-4A13-A74C-0C0237DEC5B2}" type="parTrans" cxnId="{04241581-BC35-4BF0-9BBA-5B3C98789C9E}">
      <dgm:prSet/>
      <dgm:spPr/>
      <dgm:t>
        <a:bodyPr/>
        <a:lstStyle/>
        <a:p>
          <a:endParaRPr lang="en-US"/>
        </a:p>
      </dgm:t>
    </dgm:pt>
    <dgm:pt modelId="{68C1E018-8D68-458C-873A-DDC9BE321D5C}" type="sibTrans" cxnId="{04241581-BC35-4BF0-9BBA-5B3C98789C9E}">
      <dgm:prSet/>
      <dgm:spPr/>
      <dgm:t>
        <a:bodyPr/>
        <a:lstStyle/>
        <a:p>
          <a:endParaRPr lang="en-US"/>
        </a:p>
      </dgm:t>
    </dgm:pt>
    <dgm:pt modelId="{B1C8836E-CA94-4E7B-8905-2ED41368EDAA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id-ID" dirty="0" smtClean="0"/>
            <a:t>Analisis statistik dilakukan menggunakan </a:t>
          </a:r>
          <a:r>
            <a:rPr lang="id-ID" i="1" dirty="0" smtClean="0"/>
            <a:t>MedCalc Statistival Software</a:t>
          </a:r>
          <a:r>
            <a:rPr lang="id-ID" dirty="0" smtClean="0"/>
            <a:t>, Versi 12.3.0 </a:t>
          </a:r>
          <a:endParaRPr lang="en-US" dirty="0"/>
        </a:p>
      </dgm:t>
    </dgm:pt>
    <dgm:pt modelId="{37744C27-A7E1-4659-8051-EB90A6DB5B44}" type="parTrans" cxnId="{84EA1549-2CF0-4AB5-9D5D-C3F2EB2509A7}">
      <dgm:prSet/>
      <dgm:spPr/>
      <dgm:t>
        <a:bodyPr/>
        <a:lstStyle/>
        <a:p>
          <a:endParaRPr lang="en-US"/>
        </a:p>
      </dgm:t>
    </dgm:pt>
    <dgm:pt modelId="{412B1B5A-409C-461D-B907-D9001619665F}" type="sibTrans" cxnId="{84EA1549-2CF0-4AB5-9D5D-C3F2EB2509A7}">
      <dgm:prSet/>
      <dgm:spPr/>
      <dgm:t>
        <a:bodyPr/>
        <a:lstStyle/>
        <a:p>
          <a:endParaRPr lang="en-US"/>
        </a:p>
      </dgm:t>
    </dgm:pt>
    <dgm:pt modelId="{A51996FC-25CF-44C1-B47A-A7E6543E0063}" type="pres">
      <dgm:prSet presAssocID="{D1BAFDAA-6773-457C-8F0E-FAA170CCF2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A2756-F8BC-4809-A739-C8E9A36EA8CB}" type="pres">
      <dgm:prSet presAssocID="{71576C67-1903-49AC-B5C4-D69C13EEDE01}" presName="composite" presStyleCnt="0"/>
      <dgm:spPr/>
    </dgm:pt>
    <dgm:pt modelId="{5F9700DF-4BB7-4500-A2B0-47D4110EC27F}" type="pres">
      <dgm:prSet presAssocID="{71576C67-1903-49AC-B5C4-D69C13EEDE0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A9E9B-0BF0-4E77-82FD-25D48146E11A}" type="pres">
      <dgm:prSet presAssocID="{71576C67-1903-49AC-B5C4-D69C13EEDE0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9257E-FDF7-44D8-A9B9-3C91547BEA74}" type="pres">
      <dgm:prSet presAssocID="{5641EE85-4BCA-4B06-886C-63FD1F3E71D5}" presName="space" presStyleCnt="0"/>
      <dgm:spPr/>
    </dgm:pt>
    <dgm:pt modelId="{E86CACDB-3205-4F46-9CCB-58BA45055040}" type="pres">
      <dgm:prSet presAssocID="{FBBB8220-93F7-45F5-9E3F-96C89518B2BD}" presName="composite" presStyleCnt="0"/>
      <dgm:spPr/>
    </dgm:pt>
    <dgm:pt modelId="{5DAB5797-F983-4B5C-B131-E9CB47AC0CD0}" type="pres">
      <dgm:prSet presAssocID="{FBBB8220-93F7-45F5-9E3F-96C89518B2B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E8004-4077-4FE9-8CB0-0433B12FB0EB}" type="pres">
      <dgm:prSet presAssocID="{FBBB8220-93F7-45F5-9E3F-96C89518B2B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FD32E-16D3-4A30-A5B8-D79599BEAD78}" srcId="{D1BAFDAA-6773-457C-8F0E-FAA170CCF283}" destId="{71576C67-1903-49AC-B5C4-D69C13EEDE01}" srcOrd="0" destOrd="0" parTransId="{78F5D402-CA2F-4B38-878C-736E76EE07A9}" sibTransId="{5641EE85-4BCA-4B06-886C-63FD1F3E71D5}"/>
    <dgm:cxn modelId="{045D1358-A8A9-4C3D-A16D-09CF4FA6EFD5}" srcId="{D1BAFDAA-6773-457C-8F0E-FAA170CCF283}" destId="{FBBB8220-93F7-45F5-9E3F-96C89518B2BD}" srcOrd="1" destOrd="0" parTransId="{34D8307A-4DA7-4496-A613-B9951AA1F9C6}" sibTransId="{CDBABE70-4F3E-41AF-BCBF-E2E155521D6D}"/>
    <dgm:cxn modelId="{6BA9FFDD-FB76-4DFC-87E1-3E114AD5ACF5}" srcId="{71576C67-1903-49AC-B5C4-D69C13EEDE01}" destId="{836733F6-1DE6-4783-94AB-283BF0419F20}" srcOrd="0" destOrd="0" parTransId="{6C4E9686-E7E1-4D08-8941-9F0EF96BC85A}" sibTransId="{D0C35BE9-9368-458F-B131-6812BAB5548E}"/>
    <dgm:cxn modelId="{CED80C28-612A-458B-BAA5-E36C24561E7C}" type="presOf" srcId="{70742CCD-D47B-4FC2-AA2A-2B45CF87EF51}" destId="{874E8004-4077-4FE9-8CB0-0433B12FB0EB}" srcOrd="0" destOrd="2" presId="urn:microsoft.com/office/officeart/2005/8/layout/hList1"/>
    <dgm:cxn modelId="{3D8E5F23-C0CE-4D71-976A-ACEC63072755}" srcId="{71576C67-1903-49AC-B5C4-D69C13EEDE01}" destId="{4F6FEBE0-9189-4F6D-AF43-83F2F80DE68A}" srcOrd="1" destOrd="0" parTransId="{D9B46AF8-B5BF-4340-AB2A-1866B5F2BC21}" sibTransId="{ED0201E7-7F02-4D09-B7A9-A7EB578D00AB}"/>
    <dgm:cxn modelId="{021D5836-3262-434B-9147-1A079909D9C4}" type="presOf" srcId="{4F6FEBE0-9189-4F6D-AF43-83F2F80DE68A}" destId="{DB9A9E9B-0BF0-4E77-82FD-25D48146E11A}" srcOrd="0" destOrd="1" presId="urn:microsoft.com/office/officeart/2005/8/layout/hList1"/>
    <dgm:cxn modelId="{F9947418-CD88-4B98-8A41-8DD8BB26B6A1}" type="presOf" srcId="{B1C8836E-CA94-4E7B-8905-2ED41368EDAA}" destId="{874E8004-4077-4FE9-8CB0-0433B12FB0EB}" srcOrd="0" destOrd="3" presId="urn:microsoft.com/office/officeart/2005/8/layout/hList1"/>
    <dgm:cxn modelId="{0A01B099-AEB6-4455-A064-F9F264415151}" type="presOf" srcId="{D1BAFDAA-6773-457C-8F0E-FAA170CCF283}" destId="{A51996FC-25CF-44C1-B47A-A7E6543E0063}" srcOrd="0" destOrd="0" presId="urn:microsoft.com/office/officeart/2005/8/layout/hList1"/>
    <dgm:cxn modelId="{04241581-BC35-4BF0-9BBA-5B3C98789C9E}" srcId="{FBBB8220-93F7-45F5-9E3F-96C89518B2BD}" destId="{70742CCD-D47B-4FC2-AA2A-2B45CF87EF51}" srcOrd="2" destOrd="0" parTransId="{B5455AFA-1700-4A13-A74C-0C0237DEC5B2}" sibTransId="{68C1E018-8D68-458C-873A-DDC9BE321D5C}"/>
    <dgm:cxn modelId="{EB91ECD1-15EC-4D8B-8499-70100C811F44}" type="presOf" srcId="{43D7F828-2BB2-4B68-9146-72D1E8148AC5}" destId="{874E8004-4077-4FE9-8CB0-0433B12FB0EB}" srcOrd="0" destOrd="1" presId="urn:microsoft.com/office/officeart/2005/8/layout/hList1"/>
    <dgm:cxn modelId="{8160519D-A1EF-4241-A727-0B58888C0108}" srcId="{FBBB8220-93F7-45F5-9E3F-96C89518B2BD}" destId="{B9050B33-D66E-4202-8735-BCB101092508}" srcOrd="0" destOrd="0" parTransId="{4F1581D3-EEA4-4BF8-A695-7F8094A2C38E}" sibTransId="{227F8F2F-606F-4E55-99BF-B2153878B958}"/>
    <dgm:cxn modelId="{0FF572B2-6D01-473A-9116-2847C142E774}" type="presOf" srcId="{71576C67-1903-49AC-B5C4-D69C13EEDE01}" destId="{5F9700DF-4BB7-4500-A2B0-47D4110EC27F}" srcOrd="0" destOrd="0" presId="urn:microsoft.com/office/officeart/2005/8/layout/hList1"/>
    <dgm:cxn modelId="{AB8AFEC7-0D23-48AD-BCF6-EA366148BE03}" type="presOf" srcId="{FBBB8220-93F7-45F5-9E3F-96C89518B2BD}" destId="{5DAB5797-F983-4B5C-B131-E9CB47AC0CD0}" srcOrd="0" destOrd="0" presId="urn:microsoft.com/office/officeart/2005/8/layout/hList1"/>
    <dgm:cxn modelId="{EC4D77B1-F8E8-4E83-A865-878FE2E54318}" type="presOf" srcId="{B9050B33-D66E-4202-8735-BCB101092508}" destId="{874E8004-4077-4FE9-8CB0-0433B12FB0EB}" srcOrd="0" destOrd="0" presId="urn:microsoft.com/office/officeart/2005/8/layout/hList1"/>
    <dgm:cxn modelId="{CF3315C6-C90E-4EDF-B598-91A10129CF16}" type="presOf" srcId="{836733F6-1DE6-4783-94AB-283BF0419F20}" destId="{DB9A9E9B-0BF0-4E77-82FD-25D48146E11A}" srcOrd="0" destOrd="0" presId="urn:microsoft.com/office/officeart/2005/8/layout/hList1"/>
    <dgm:cxn modelId="{84EA1549-2CF0-4AB5-9D5D-C3F2EB2509A7}" srcId="{FBBB8220-93F7-45F5-9E3F-96C89518B2BD}" destId="{B1C8836E-CA94-4E7B-8905-2ED41368EDAA}" srcOrd="3" destOrd="0" parTransId="{37744C27-A7E1-4659-8051-EB90A6DB5B44}" sibTransId="{412B1B5A-409C-461D-B907-D9001619665F}"/>
    <dgm:cxn modelId="{9D7831B9-ECAD-4484-87BC-C55E4597EA8E}" srcId="{FBBB8220-93F7-45F5-9E3F-96C89518B2BD}" destId="{43D7F828-2BB2-4B68-9146-72D1E8148AC5}" srcOrd="1" destOrd="0" parTransId="{75F3D88B-DB34-4B6A-8A98-CEAF84984C0C}" sibTransId="{56108455-EE3B-4AD8-ACE3-3D4A7A5A7D43}"/>
    <dgm:cxn modelId="{A6023B3C-E12A-4ABA-BE50-137D3B4F4793}" type="presParOf" srcId="{A51996FC-25CF-44C1-B47A-A7E6543E0063}" destId="{154A2756-F8BC-4809-A739-C8E9A36EA8CB}" srcOrd="0" destOrd="0" presId="urn:microsoft.com/office/officeart/2005/8/layout/hList1"/>
    <dgm:cxn modelId="{FC9BA706-6597-46BF-83B9-7C25CA8187BC}" type="presParOf" srcId="{154A2756-F8BC-4809-A739-C8E9A36EA8CB}" destId="{5F9700DF-4BB7-4500-A2B0-47D4110EC27F}" srcOrd="0" destOrd="0" presId="urn:microsoft.com/office/officeart/2005/8/layout/hList1"/>
    <dgm:cxn modelId="{BCC20446-D092-4682-9824-D7D872769E9F}" type="presParOf" srcId="{154A2756-F8BC-4809-A739-C8E9A36EA8CB}" destId="{DB9A9E9B-0BF0-4E77-82FD-25D48146E11A}" srcOrd="1" destOrd="0" presId="urn:microsoft.com/office/officeart/2005/8/layout/hList1"/>
    <dgm:cxn modelId="{BAC0D696-4978-47C6-A791-52E576F2593F}" type="presParOf" srcId="{A51996FC-25CF-44C1-B47A-A7E6543E0063}" destId="{5849257E-FDF7-44D8-A9B9-3C91547BEA74}" srcOrd="1" destOrd="0" presId="urn:microsoft.com/office/officeart/2005/8/layout/hList1"/>
    <dgm:cxn modelId="{2E7B0AA8-4FC2-4751-9ADA-AC62D7827386}" type="presParOf" srcId="{A51996FC-25CF-44C1-B47A-A7E6543E0063}" destId="{E86CACDB-3205-4F46-9CCB-58BA45055040}" srcOrd="2" destOrd="0" presId="urn:microsoft.com/office/officeart/2005/8/layout/hList1"/>
    <dgm:cxn modelId="{CEEB933F-B605-428D-BBE2-2D78DB895B35}" type="presParOf" srcId="{E86CACDB-3205-4F46-9CCB-58BA45055040}" destId="{5DAB5797-F983-4B5C-B131-E9CB47AC0CD0}" srcOrd="0" destOrd="0" presId="urn:microsoft.com/office/officeart/2005/8/layout/hList1"/>
    <dgm:cxn modelId="{D5C507C9-CA64-4E21-9741-65CA9F6F30B9}" type="presParOf" srcId="{E86CACDB-3205-4F46-9CCB-58BA45055040}" destId="{874E8004-4077-4FE9-8CB0-0433B12FB0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5678F-48FA-4ECB-8D8B-C00F589CA1AC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8535DE-ED01-40CB-A6B4-75D0AF5EB463}">
      <dgm:prSet phldrT="[Text]" custT="1"/>
      <dgm:spPr>
        <a:solidFill>
          <a:srgbClr val="002060"/>
        </a:solidFill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pPr algn="just"/>
          <a:r>
            <a:rPr lang="id-ID" sz="2000" dirty="0" smtClean="0"/>
            <a:t>Penelitian kami hanya melibatkan wanita </a:t>
          </a:r>
          <a:r>
            <a:rPr lang="id-ID" sz="2000" b="1" dirty="0" smtClean="0">
              <a:solidFill>
                <a:srgbClr val="FFC000"/>
              </a:solidFill>
            </a:rPr>
            <a:t>asimptomatik</a:t>
          </a:r>
          <a:r>
            <a:rPr lang="id-ID" sz="2000" dirty="0" smtClean="0"/>
            <a:t> dengan jaringan payudara padat yang </a:t>
          </a:r>
          <a:r>
            <a:rPr lang="id-ID" sz="2000" b="1" dirty="0" smtClean="0">
              <a:solidFill>
                <a:srgbClr val="FFC000"/>
              </a:solidFill>
            </a:rPr>
            <a:t>tidak berisiko tinggi </a:t>
          </a:r>
          <a:endParaRPr lang="en-US" sz="2000" b="1" dirty="0">
            <a:solidFill>
              <a:srgbClr val="FFC000"/>
            </a:solidFill>
          </a:endParaRPr>
        </a:p>
      </dgm:t>
    </dgm:pt>
    <dgm:pt modelId="{7B38B19D-9F10-4394-897D-CFBCAE2990CA}" type="parTrans" cxnId="{AE26D692-3F12-417E-BB38-FECAD4636FF3}">
      <dgm:prSet/>
      <dgm:spPr/>
      <dgm:t>
        <a:bodyPr/>
        <a:lstStyle/>
        <a:p>
          <a:endParaRPr lang="en-US"/>
        </a:p>
      </dgm:t>
    </dgm:pt>
    <dgm:pt modelId="{582796CC-4A78-4DBF-9322-FBB80D4A412F}" type="sibTrans" cxnId="{AE26D692-3F12-417E-BB38-FECAD4636FF3}">
      <dgm:prSet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en-US"/>
        </a:p>
      </dgm:t>
    </dgm:pt>
    <dgm:pt modelId="{059F2CCD-BF42-4BC3-8474-EB3A06F18E14}">
      <dgm:prSet phldrT="[Text]" custT="1"/>
      <dgm:spPr>
        <a:solidFill>
          <a:schemeClr val="accent3">
            <a:lumMod val="75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pPr algn="just"/>
          <a:r>
            <a:rPr lang="id-ID" sz="2000" dirty="0" smtClean="0">
              <a:solidFill>
                <a:schemeClr val="bg1"/>
              </a:solidFill>
            </a:rPr>
            <a:t>Beberapa penelitian sebelumnya pada skrining tambahan dengan </a:t>
          </a:r>
          <a:r>
            <a:rPr lang="id-ID" sz="2000" dirty="0" smtClean="0">
              <a:solidFill>
                <a:schemeClr val="bg1"/>
              </a:solidFill>
            </a:rPr>
            <a:t>ultraso</a:t>
          </a:r>
          <a:r>
            <a:rPr lang="en-US" sz="2000" dirty="0" smtClean="0">
              <a:solidFill>
                <a:schemeClr val="bg1"/>
              </a:solidFill>
            </a:rPr>
            <a:t>und</a:t>
          </a:r>
          <a:r>
            <a:rPr lang="id-ID" sz="2000" dirty="0" smtClean="0">
              <a:solidFill>
                <a:schemeClr val="bg1"/>
              </a:solidFill>
            </a:rPr>
            <a:t> </a:t>
          </a:r>
          <a:r>
            <a:rPr lang="id-ID" sz="2000" dirty="0" smtClean="0">
              <a:solidFill>
                <a:schemeClr val="bg1"/>
              </a:solidFill>
            </a:rPr>
            <a:t>payudara untuk jaringan payudara padat </a:t>
          </a:r>
          <a:r>
            <a:rPr lang="id-ID" sz="2000" b="1" dirty="0" smtClean="0">
              <a:solidFill>
                <a:schemeClr val="bg1"/>
              </a:solidFill>
            </a:rPr>
            <a:t>hanya melibatkan wanita berisiko tinggi </a:t>
          </a:r>
          <a:r>
            <a:rPr lang="id-ID" sz="2000" dirty="0" smtClean="0">
              <a:solidFill>
                <a:schemeClr val="bg1"/>
              </a:solidFill>
            </a:rPr>
            <a:t>untuk kanker payudara, sedangkan lainnya melibatkan </a:t>
          </a:r>
          <a:r>
            <a:rPr lang="id-ID" sz="2000" b="1" dirty="0" smtClean="0">
              <a:solidFill>
                <a:schemeClr val="bg1"/>
              </a:solidFill>
            </a:rPr>
            <a:t>wanita simptomatik </a:t>
          </a:r>
          <a:endParaRPr lang="en-US" sz="2000" b="1" dirty="0">
            <a:solidFill>
              <a:schemeClr val="bg1"/>
            </a:solidFill>
          </a:endParaRPr>
        </a:p>
      </dgm:t>
    </dgm:pt>
    <dgm:pt modelId="{CCC286E2-257C-4C7C-A287-24E290904D2B}" type="parTrans" cxnId="{EFEE2AD5-DFBD-429E-B1D8-ADA2F29D83EE}">
      <dgm:prSet/>
      <dgm:spPr/>
      <dgm:t>
        <a:bodyPr/>
        <a:lstStyle/>
        <a:p>
          <a:endParaRPr lang="en-US"/>
        </a:p>
      </dgm:t>
    </dgm:pt>
    <dgm:pt modelId="{205D5B08-2A76-4964-A716-EB9E8DCD54E8}" type="sibTrans" cxnId="{EFEE2AD5-DFBD-429E-B1D8-ADA2F29D83EE}">
      <dgm:prSet/>
      <dgm:spPr/>
      <dgm:t>
        <a:bodyPr/>
        <a:lstStyle/>
        <a:p>
          <a:endParaRPr lang="en-US"/>
        </a:p>
      </dgm:t>
    </dgm:pt>
    <dgm:pt modelId="{E9DAF73D-EF56-4849-B431-EA12B8E3FD47}">
      <dgm:prSet phldrT="[Text]" custT="1"/>
      <dgm:spPr>
        <a:solidFill>
          <a:srgbClr val="FFC000"/>
        </a:solidFill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pPr marL="280988" indent="0" algn="just"/>
          <a:r>
            <a:rPr lang="id-ID" sz="2000" dirty="0" smtClean="0">
              <a:solidFill>
                <a:schemeClr val="bg1"/>
              </a:solidFill>
            </a:rPr>
            <a:t>Kemiripan metodologikal penting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studi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ini</a:t>
          </a:r>
          <a:r>
            <a:rPr lang="id-ID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dengan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id-ID" sz="2000" dirty="0" smtClean="0">
              <a:solidFill>
                <a:schemeClr val="bg1"/>
              </a:solidFill>
            </a:rPr>
            <a:t>beberapa penelitian sebelumnya adalah </a:t>
          </a:r>
          <a:r>
            <a:rPr lang="id-ID" sz="2000" b="1" dirty="0" smtClean="0">
              <a:solidFill>
                <a:schemeClr val="bg1"/>
              </a:solidFill>
            </a:rPr>
            <a:t>menggunakan hasil biopsi dan hasil dari </a:t>
          </a:r>
          <a:r>
            <a:rPr lang="id-ID" sz="2000" b="1" i="1" dirty="0" smtClean="0">
              <a:solidFill>
                <a:schemeClr val="bg1"/>
              </a:solidFill>
            </a:rPr>
            <a:t>follow-up</a:t>
          </a:r>
          <a:r>
            <a:rPr lang="id-ID" sz="2000" b="1" dirty="0" smtClean="0">
              <a:solidFill>
                <a:schemeClr val="bg1"/>
              </a:solidFill>
            </a:rPr>
            <a:t> 1 tahun</a:t>
          </a:r>
          <a:r>
            <a:rPr lang="id-ID" sz="2000" dirty="0" smtClean="0">
              <a:solidFill>
                <a:schemeClr val="bg1"/>
              </a:solidFill>
            </a:rPr>
            <a:t> sebagai </a:t>
          </a:r>
          <a:r>
            <a:rPr lang="id-ID" sz="2000" b="1" dirty="0" smtClean="0">
              <a:solidFill>
                <a:schemeClr val="bg1"/>
              </a:solidFill>
            </a:rPr>
            <a:t>standard referensi</a:t>
          </a:r>
          <a:r>
            <a:rPr lang="id-ID" sz="2000" dirty="0" smtClean="0">
              <a:solidFill>
                <a:schemeClr val="bg1"/>
              </a:solidFill>
            </a:rPr>
            <a:t> untuk </a:t>
          </a:r>
          <a:r>
            <a:rPr lang="id-ID" sz="2000" b="1" dirty="0" smtClean="0">
              <a:solidFill>
                <a:schemeClr val="bg1"/>
              </a:solidFill>
            </a:rPr>
            <a:t>menilai hasil negatif palsu, termasuk okurensi interval kanke</a:t>
          </a:r>
          <a:r>
            <a:rPr lang="en-US" sz="2000" b="1" dirty="0" smtClean="0">
              <a:solidFill>
                <a:schemeClr val="bg1"/>
              </a:solidFill>
            </a:rPr>
            <a:t>r</a:t>
          </a:r>
          <a:endParaRPr lang="en-US" sz="2000" b="1" dirty="0">
            <a:solidFill>
              <a:schemeClr val="bg1"/>
            </a:solidFill>
          </a:endParaRPr>
        </a:p>
      </dgm:t>
    </dgm:pt>
    <dgm:pt modelId="{55ADDEDA-AF6F-4974-A185-1750973B8BDE}" type="parTrans" cxnId="{C398BEB2-1E78-4A5C-803A-0D77C92BA47D}">
      <dgm:prSet/>
      <dgm:spPr/>
      <dgm:t>
        <a:bodyPr/>
        <a:lstStyle/>
        <a:p>
          <a:endParaRPr lang="en-US"/>
        </a:p>
      </dgm:t>
    </dgm:pt>
    <dgm:pt modelId="{7B8F5960-E461-488A-8277-21113D408D95}" type="sibTrans" cxnId="{C398BEB2-1E78-4A5C-803A-0D77C92BA47D}">
      <dgm:prSet/>
      <dgm:spPr/>
      <dgm:t>
        <a:bodyPr/>
        <a:lstStyle/>
        <a:p>
          <a:endParaRPr lang="en-US"/>
        </a:p>
      </dgm:t>
    </dgm:pt>
    <dgm:pt modelId="{B8155312-716C-4349-9F74-7766C4F9FA27}" type="pres">
      <dgm:prSet presAssocID="{4BF5678F-48FA-4ECB-8D8B-C00F589CA1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B014CF-E905-48D6-88C6-0DACCA286FA5}" type="pres">
      <dgm:prSet presAssocID="{4BF5678F-48FA-4ECB-8D8B-C00F589CA1AC}" presName="Name1" presStyleCnt="0"/>
      <dgm:spPr/>
    </dgm:pt>
    <dgm:pt modelId="{E64929B8-F5A2-46F3-A58B-8D9544908684}" type="pres">
      <dgm:prSet presAssocID="{4BF5678F-48FA-4ECB-8D8B-C00F589CA1AC}" presName="cycle" presStyleCnt="0"/>
      <dgm:spPr/>
    </dgm:pt>
    <dgm:pt modelId="{1C68857F-8800-4B73-A847-AA828E8B5F6E}" type="pres">
      <dgm:prSet presAssocID="{4BF5678F-48FA-4ECB-8D8B-C00F589CA1AC}" presName="srcNode" presStyleLbl="node1" presStyleIdx="0" presStyleCnt="3"/>
      <dgm:spPr/>
    </dgm:pt>
    <dgm:pt modelId="{F8CC83F3-8414-4B1B-A43B-94A39608A0ED}" type="pres">
      <dgm:prSet presAssocID="{4BF5678F-48FA-4ECB-8D8B-C00F589CA1AC}" presName="conn" presStyleLbl="parChTrans1D2" presStyleIdx="0" presStyleCnt="1"/>
      <dgm:spPr/>
      <dgm:t>
        <a:bodyPr/>
        <a:lstStyle/>
        <a:p>
          <a:endParaRPr lang="en-US"/>
        </a:p>
      </dgm:t>
    </dgm:pt>
    <dgm:pt modelId="{7E1C16B6-29D6-4C66-B42D-58007E810792}" type="pres">
      <dgm:prSet presAssocID="{4BF5678F-48FA-4ECB-8D8B-C00F589CA1AC}" presName="extraNode" presStyleLbl="node1" presStyleIdx="0" presStyleCnt="3"/>
      <dgm:spPr/>
    </dgm:pt>
    <dgm:pt modelId="{801B49EA-9B55-42C0-82D6-869506C668BA}" type="pres">
      <dgm:prSet presAssocID="{4BF5678F-48FA-4ECB-8D8B-C00F589CA1AC}" presName="dstNode" presStyleLbl="node1" presStyleIdx="0" presStyleCnt="3"/>
      <dgm:spPr/>
    </dgm:pt>
    <dgm:pt modelId="{8FC0037E-F944-46F9-96B2-82C10552C1A1}" type="pres">
      <dgm:prSet presAssocID="{428535DE-ED01-40CB-A6B4-75D0AF5EB463}" presName="text_1" presStyleLbl="node1" presStyleIdx="0" presStyleCnt="3" custScaleY="66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4EDF-B6B7-48A8-8FB8-9DB4E064356B}" type="pres">
      <dgm:prSet presAssocID="{428535DE-ED01-40CB-A6B4-75D0AF5EB463}" presName="accent_1" presStyleCnt="0"/>
      <dgm:spPr/>
    </dgm:pt>
    <dgm:pt modelId="{A6B142CA-E76D-48A7-B202-2EBC06549701}" type="pres">
      <dgm:prSet presAssocID="{428535DE-ED01-40CB-A6B4-75D0AF5EB463}" presName="accentRepeatNode" presStyleLbl="solidFgAcc1" presStyleIdx="0" presStyleCnt="3" custScaleX="92077" custScaleY="79955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gm:spPr>
    </dgm:pt>
    <dgm:pt modelId="{06896CAE-0F24-4A2B-BCBC-734043ED20EC}" type="pres">
      <dgm:prSet presAssocID="{059F2CCD-BF42-4BC3-8474-EB3A06F18E14}" presName="text_2" presStyleLbl="node1" presStyleIdx="1" presStyleCnt="3" custScaleX="106049" custScaleY="129940" custLinFactNeighborX="-3245" custLinFactNeighborY="-25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CD78D-FDD6-4BED-8A24-6BB72909433C}" type="pres">
      <dgm:prSet presAssocID="{059F2CCD-BF42-4BC3-8474-EB3A06F18E14}" presName="accent_2" presStyleCnt="0"/>
      <dgm:spPr/>
    </dgm:pt>
    <dgm:pt modelId="{E15D22F5-5235-4B8B-9A9D-25506FB3E6E9}" type="pres">
      <dgm:prSet presAssocID="{059F2CCD-BF42-4BC3-8474-EB3A06F18E14}" presName="accentRepeatNode" presStyleLbl="solidFgAcc1" presStyleIdx="1" presStyleCnt="3" custScaleX="86665" custScaleY="89984" custLinFactNeighborX="-36493" custLinFactNeighborY="-24983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gm:spPr>
    </dgm:pt>
    <dgm:pt modelId="{7E2FB7EE-F1F4-4112-9D65-BCA6E8535A9B}" type="pres">
      <dgm:prSet presAssocID="{E9DAF73D-EF56-4849-B431-EA12B8E3FD47}" presName="text_3" presStyleLbl="node1" presStyleIdx="2" presStyleCnt="3" custScaleX="105348" custScaleY="133358" custLinFactNeighborX="-2697" custLinFactNeighborY="-1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6B92D-F261-404F-8823-C560AEA27DD3}" type="pres">
      <dgm:prSet presAssocID="{E9DAF73D-EF56-4849-B431-EA12B8E3FD47}" presName="accent_3" presStyleCnt="0"/>
      <dgm:spPr/>
    </dgm:pt>
    <dgm:pt modelId="{93B72D75-617B-466F-AB0F-A214CB48811F}" type="pres">
      <dgm:prSet presAssocID="{E9DAF73D-EF56-4849-B431-EA12B8E3FD47}" presName="accentRepeatNode" presStyleLbl="solidFgAcc1" presStyleIdx="2" presStyleCnt="3" custScaleX="93115" custScaleY="92550" custLinFactNeighborX="-2266" custLinFactNeighborY="-13334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gm:spPr>
    </dgm:pt>
  </dgm:ptLst>
  <dgm:cxnLst>
    <dgm:cxn modelId="{6A5F80C3-6D19-4F3F-9352-77EB39437227}" type="presOf" srcId="{E9DAF73D-EF56-4849-B431-EA12B8E3FD47}" destId="{7E2FB7EE-F1F4-4112-9D65-BCA6E8535A9B}" srcOrd="0" destOrd="0" presId="urn:microsoft.com/office/officeart/2008/layout/VerticalCurvedList"/>
    <dgm:cxn modelId="{AE26D692-3F12-417E-BB38-FECAD4636FF3}" srcId="{4BF5678F-48FA-4ECB-8D8B-C00F589CA1AC}" destId="{428535DE-ED01-40CB-A6B4-75D0AF5EB463}" srcOrd="0" destOrd="0" parTransId="{7B38B19D-9F10-4394-897D-CFBCAE2990CA}" sibTransId="{582796CC-4A78-4DBF-9322-FBB80D4A412F}"/>
    <dgm:cxn modelId="{A46227C9-2B73-4529-ACC2-45074DB86222}" type="presOf" srcId="{582796CC-4A78-4DBF-9322-FBB80D4A412F}" destId="{F8CC83F3-8414-4B1B-A43B-94A39608A0ED}" srcOrd="0" destOrd="0" presId="urn:microsoft.com/office/officeart/2008/layout/VerticalCurvedList"/>
    <dgm:cxn modelId="{C398BEB2-1E78-4A5C-803A-0D77C92BA47D}" srcId="{4BF5678F-48FA-4ECB-8D8B-C00F589CA1AC}" destId="{E9DAF73D-EF56-4849-B431-EA12B8E3FD47}" srcOrd="2" destOrd="0" parTransId="{55ADDEDA-AF6F-4974-A185-1750973B8BDE}" sibTransId="{7B8F5960-E461-488A-8277-21113D408D95}"/>
    <dgm:cxn modelId="{EFEE2AD5-DFBD-429E-B1D8-ADA2F29D83EE}" srcId="{4BF5678F-48FA-4ECB-8D8B-C00F589CA1AC}" destId="{059F2CCD-BF42-4BC3-8474-EB3A06F18E14}" srcOrd="1" destOrd="0" parTransId="{CCC286E2-257C-4C7C-A287-24E290904D2B}" sibTransId="{205D5B08-2A76-4964-A716-EB9E8DCD54E8}"/>
    <dgm:cxn modelId="{7BA8E081-4B66-42B1-9751-08ECB0B2D3A5}" type="presOf" srcId="{4BF5678F-48FA-4ECB-8D8B-C00F589CA1AC}" destId="{B8155312-716C-4349-9F74-7766C4F9FA27}" srcOrd="0" destOrd="0" presId="urn:microsoft.com/office/officeart/2008/layout/VerticalCurvedList"/>
    <dgm:cxn modelId="{0A24473D-5F2E-4B39-B182-9087ADC03F53}" type="presOf" srcId="{428535DE-ED01-40CB-A6B4-75D0AF5EB463}" destId="{8FC0037E-F944-46F9-96B2-82C10552C1A1}" srcOrd="0" destOrd="0" presId="urn:microsoft.com/office/officeart/2008/layout/VerticalCurvedList"/>
    <dgm:cxn modelId="{4814F253-3AC3-4DDE-9837-E10ECB66F680}" type="presOf" srcId="{059F2CCD-BF42-4BC3-8474-EB3A06F18E14}" destId="{06896CAE-0F24-4A2B-BCBC-734043ED20EC}" srcOrd="0" destOrd="0" presId="urn:microsoft.com/office/officeart/2008/layout/VerticalCurvedList"/>
    <dgm:cxn modelId="{C44C72AF-C89D-4A76-907D-B2FA7E634772}" type="presParOf" srcId="{B8155312-716C-4349-9F74-7766C4F9FA27}" destId="{B1B014CF-E905-48D6-88C6-0DACCA286FA5}" srcOrd="0" destOrd="0" presId="urn:microsoft.com/office/officeart/2008/layout/VerticalCurvedList"/>
    <dgm:cxn modelId="{D79A51BA-7D00-4E57-B875-F0AD72E2760E}" type="presParOf" srcId="{B1B014CF-E905-48D6-88C6-0DACCA286FA5}" destId="{E64929B8-F5A2-46F3-A58B-8D9544908684}" srcOrd="0" destOrd="0" presId="urn:microsoft.com/office/officeart/2008/layout/VerticalCurvedList"/>
    <dgm:cxn modelId="{689DC38F-2F9B-4F65-8A31-978E9D5DCEC3}" type="presParOf" srcId="{E64929B8-F5A2-46F3-A58B-8D9544908684}" destId="{1C68857F-8800-4B73-A847-AA828E8B5F6E}" srcOrd="0" destOrd="0" presId="urn:microsoft.com/office/officeart/2008/layout/VerticalCurvedList"/>
    <dgm:cxn modelId="{CF5B2F6F-C158-4CDA-BA80-B83AFFD51085}" type="presParOf" srcId="{E64929B8-F5A2-46F3-A58B-8D9544908684}" destId="{F8CC83F3-8414-4B1B-A43B-94A39608A0ED}" srcOrd="1" destOrd="0" presId="urn:microsoft.com/office/officeart/2008/layout/VerticalCurvedList"/>
    <dgm:cxn modelId="{7CA15042-C5B9-4B69-ACDB-D063A73DF329}" type="presParOf" srcId="{E64929B8-F5A2-46F3-A58B-8D9544908684}" destId="{7E1C16B6-29D6-4C66-B42D-58007E810792}" srcOrd="2" destOrd="0" presId="urn:microsoft.com/office/officeart/2008/layout/VerticalCurvedList"/>
    <dgm:cxn modelId="{DAD4D340-4001-4F7F-B12B-DBE3259E9CED}" type="presParOf" srcId="{E64929B8-F5A2-46F3-A58B-8D9544908684}" destId="{801B49EA-9B55-42C0-82D6-869506C668BA}" srcOrd="3" destOrd="0" presId="urn:microsoft.com/office/officeart/2008/layout/VerticalCurvedList"/>
    <dgm:cxn modelId="{42E6A4C7-634A-4618-B88D-D6699A79867C}" type="presParOf" srcId="{B1B014CF-E905-48D6-88C6-0DACCA286FA5}" destId="{8FC0037E-F944-46F9-96B2-82C10552C1A1}" srcOrd="1" destOrd="0" presId="urn:microsoft.com/office/officeart/2008/layout/VerticalCurvedList"/>
    <dgm:cxn modelId="{16FD4B80-4F7C-4A4E-AC66-46ACADC5F3C0}" type="presParOf" srcId="{B1B014CF-E905-48D6-88C6-0DACCA286FA5}" destId="{277B4EDF-B6B7-48A8-8FB8-9DB4E064356B}" srcOrd="2" destOrd="0" presId="urn:microsoft.com/office/officeart/2008/layout/VerticalCurvedList"/>
    <dgm:cxn modelId="{79859192-BC8D-4E91-BC38-917C71579ABA}" type="presParOf" srcId="{277B4EDF-B6B7-48A8-8FB8-9DB4E064356B}" destId="{A6B142CA-E76D-48A7-B202-2EBC06549701}" srcOrd="0" destOrd="0" presId="urn:microsoft.com/office/officeart/2008/layout/VerticalCurvedList"/>
    <dgm:cxn modelId="{5FF029AF-7142-4545-A3AC-584F1D568263}" type="presParOf" srcId="{B1B014CF-E905-48D6-88C6-0DACCA286FA5}" destId="{06896CAE-0F24-4A2B-BCBC-734043ED20EC}" srcOrd="3" destOrd="0" presId="urn:microsoft.com/office/officeart/2008/layout/VerticalCurvedList"/>
    <dgm:cxn modelId="{59AA9E8D-6DF0-4B06-8DBB-CB899E582F10}" type="presParOf" srcId="{B1B014CF-E905-48D6-88C6-0DACCA286FA5}" destId="{A8CCD78D-FDD6-4BED-8A24-6BB72909433C}" srcOrd="4" destOrd="0" presId="urn:microsoft.com/office/officeart/2008/layout/VerticalCurvedList"/>
    <dgm:cxn modelId="{F33FB76C-B049-4732-B649-9FBF4504A7D2}" type="presParOf" srcId="{A8CCD78D-FDD6-4BED-8A24-6BB72909433C}" destId="{E15D22F5-5235-4B8B-9A9D-25506FB3E6E9}" srcOrd="0" destOrd="0" presId="urn:microsoft.com/office/officeart/2008/layout/VerticalCurvedList"/>
    <dgm:cxn modelId="{94232B37-6FCA-488B-B645-1341AD4860A8}" type="presParOf" srcId="{B1B014CF-E905-48D6-88C6-0DACCA286FA5}" destId="{7E2FB7EE-F1F4-4112-9D65-BCA6E8535A9B}" srcOrd="5" destOrd="0" presId="urn:microsoft.com/office/officeart/2008/layout/VerticalCurvedList"/>
    <dgm:cxn modelId="{42B945A8-04BA-44CF-9399-3E0FC99EB047}" type="presParOf" srcId="{B1B014CF-E905-48D6-88C6-0DACCA286FA5}" destId="{9CD6B92D-F261-404F-8823-C560AEA27DD3}" srcOrd="6" destOrd="0" presId="urn:microsoft.com/office/officeart/2008/layout/VerticalCurvedList"/>
    <dgm:cxn modelId="{FA7E38FB-93D4-4990-B70E-61D14477E934}" type="presParOf" srcId="{9CD6B92D-F261-404F-8823-C560AEA27DD3}" destId="{93B72D75-617B-466F-AB0F-A214CB4881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F5678F-48FA-4ECB-8D8B-C00F589CA1AC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1265B76-7BD5-40BF-A9AD-5B0A0B318DB8}">
      <dgm:prSet phldrT="[Text]" custT="1"/>
      <dgm:spPr>
        <a:solidFill>
          <a:srgbClr val="92D05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pPr algn="just"/>
          <a:r>
            <a:rPr lang="en-US" sz="2200" dirty="0" err="1" smtClean="0">
              <a:solidFill>
                <a:schemeClr val="bg1"/>
              </a:solidFill>
            </a:rPr>
            <a:t>Keterbatasan</a:t>
          </a:r>
          <a:r>
            <a:rPr lang="id-ID" sz="2200" dirty="0" smtClean="0">
              <a:solidFill>
                <a:schemeClr val="bg1"/>
              </a:solidFill>
            </a:rPr>
            <a:t> pada penelitian kami termasuk ukuran populasi yang kecil, yang kemungkinan bertanggung jawab atas fakta bahwa tidak ada karsinoma yang ditemukan</a:t>
          </a:r>
          <a:endParaRPr lang="en-US" sz="2200" b="1" dirty="0">
            <a:solidFill>
              <a:schemeClr val="bg1"/>
            </a:solidFill>
          </a:endParaRPr>
        </a:p>
      </dgm:t>
    </dgm:pt>
    <dgm:pt modelId="{2E3B4346-5823-4B13-BAA7-F9995D282BBD}" type="sibTrans" cxnId="{0EEC6117-A923-4491-80AA-2F951BB8BFE0}">
      <dgm:prSet/>
      <dgm:spPr/>
      <dgm:t>
        <a:bodyPr/>
        <a:lstStyle/>
        <a:p>
          <a:endParaRPr lang="en-US"/>
        </a:p>
      </dgm:t>
    </dgm:pt>
    <dgm:pt modelId="{8DC6C2C8-7AA9-4AFC-999B-8A51761278ED}" type="parTrans" cxnId="{0EEC6117-A923-4491-80AA-2F951BB8BFE0}">
      <dgm:prSet/>
      <dgm:spPr/>
      <dgm:t>
        <a:bodyPr/>
        <a:lstStyle/>
        <a:p>
          <a:endParaRPr lang="en-US"/>
        </a:p>
      </dgm:t>
    </dgm:pt>
    <dgm:pt modelId="{FC0A2F12-85AA-4BEA-B0C3-A46081022C45}">
      <dgm:prSet phldrT="[Text]"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pPr algn="just"/>
          <a:r>
            <a:rPr lang="id-ID" sz="2200" dirty="0" smtClean="0">
              <a:solidFill>
                <a:schemeClr val="bg1"/>
              </a:solidFill>
            </a:rPr>
            <a:t>Hasil </a:t>
          </a:r>
          <a:r>
            <a:rPr lang="en-US" sz="2200" dirty="0" err="1" smtClean="0">
              <a:solidFill>
                <a:schemeClr val="bg1"/>
              </a:solidFill>
            </a:rPr>
            <a:t>pada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studi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ini</a:t>
          </a:r>
          <a:r>
            <a:rPr lang="id-ID" sz="2200" dirty="0" smtClean="0">
              <a:solidFill>
                <a:schemeClr val="bg1"/>
              </a:solidFill>
            </a:rPr>
            <a:t> memiliki beberapa kemiripan terhadap hasil penelitian sebelumnya, termasuk </a:t>
          </a:r>
          <a:r>
            <a:rPr lang="id-ID" sz="2200" b="1" dirty="0" smtClean="0">
              <a:solidFill>
                <a:schemeClr val="bg1"/>
              </a:solidFill>
            </a:rPr>
            <a:t>proporsi subjek dengan BI-RADS kategori 1, 2, dan 3</a:t>
          </a:r>
          <a:r>
            <a:rPr lang="id-ID" sz="2200" dirty="0" smtClean="0">
              <a:solidFill>
                <a:schemeClr val="bg1"/>
              </a:solidFill>
            </a:rPr>
            <a:t>, </a:t>
          </a:r>
          <a:r>
            <a:rPr lang="id-ID" sz="2200" b="1" dirty="0" smtClean="0">
              <a:solidFill>
                <a:schemeClr val="bg1"/>
              </a:solidFill>
            </a:rPr>
            <a:t>rasio biopsi, dan fibroadenoma serta fibrosis stromal yang ditemukan paling sering pada temuan patologi</a:t>
          </a:r>
          <a:endParaRPr lang="en-US" sz="2200" b="1" dirty="0">
            <a:solidFill>
              <a:schemeClr val="bg1"/>
            </a:solidFill>
          </a:endParaRPr>
        </a:p>
      </dgm:t>
    </dgm:pt>
    <dgm:pt modelId="{59363D63-850F-475F-A95D-3F4DC7C54876}" type="sibTrans" cxnId="{FD35B8F1-9B02-4FD8-97B5-0A5BD06548F1}">
      <dgm:prSet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en-US"/>
        </a:p>
      </dgm:t>
    </dgm:pt>
    <dgm:pt modelId="{0EB07CD8-ED23-4DC2-9C82-6DFCD98A948C}" type="parTrans" cxnId="{FD35B8F1-9B02-4FD8-97B5-0A5BD06548F1}">
      <dgm:prSet/>
      <dgm:spPr/>
      <dgm:t>
        <a:bodyPr/>
        <a:lstStyle/>
        <a:p>
          <a:endParaRPr lang="en-US"/>
        </a:p>
      </dgm:t>
    </dgm:pt>
    <dgm:pt modelId="{B8155312-716C-4349-9F74-7766C4F9FA27}" type="pres">
      <dgm:prSet presAssocID="{4BF5678F-48FA-4ECB-8D8B-C00F589CA1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B014CF-E905-48D6-88C6-0DACCA286FA5}" type="pres">
      <dgm:prSet presAssocID="{4BF5678F-48FA-4ECB-8D8B-C00F589CA1AC}" presName="Name1" presStyleCnt="0"/>
      <dgm:spPr/>
    </dgm:pt>
    <dgm:pt modelId="{E64929B8-F5A2-46F3-A58B-8D9544908684}" type="pres">
      <dgm:prSet presAssocID="{4BF5678F-48FA-4ECB-8D8B-C00F589CA1AC}" presName="cycle" presStyleCnt="0"/>
      <dgm:spPr/>
    </dgm:pt>
    <dgm:pt modelId="{1C68857F-8800-4B73-A847-AA828E8B5F6E}" type="pres">
      <dgm:prSet presAssocID="{4BF5678F-48FA-4ECB-8D8B-C00F589CA1AC}" presName="srcNode" presStyleLbl="node1" presStyleIdx="0" presStyleCnt="2"/>
      <dgm:spPr/>
    </dgm:pt>
    <dgm:pt modelId="{F8CC83F3-8414-4B1B-A43B-94A39608A0ED}" type="pres">
      <dgm:prSet presAssocID="{4BF5678F-48FA-4ECB-8D8B-C00F589CA1AC}" presName="conn" presStyleLbl="parChTrans1D2" presStyleIdx="0" presStyleCnt="1"/>
      <dgm:spPr/>
      <dgm:t>
        <a:bodyPr/>
        <a:lstStyle/>
        <a:p>
          <a:endParaRPr lang="en-US"/>
        </a:p>
      </dgm:t>
    </dgm:pt>
    <dgm:pt modelId="{7E1C16B6-29D6-4C66-B42D-58007E810792}" type="pres">
      <dgm:prSet presAssocID="{4BF5678F-48FA-4ECB-8D8B-C00F589CA1AC}" presName="extraNode" presStyleLbl="node1" presStyleIdx="0" presStyleCnt="2"/>
      <dgm:spPr/>
    </dgm:pt>
    <dgm:pt modelId="{801B49EA-9B55-42C0-82D6-869506C668BA}" type="pres">
      <dgm:prSet presAssocID="{4BF5678F-48FA-4ECB-8D8B-C00F589CA1AC}" presName="dstNode" presStyleLbl="node1" presStyleIdx="0" presStyleCnt="2"/>
      <dgm:spPr/>
    </dgm:pt>
    <dgm:pt modelId="{7F3902B5-A4BA-4081-8C2B-18580F218AAF}" type="pres">
      <dgm:prSet presAssocID="{FC0A2F12-85AA-4BEA-B0C3-A46081022C4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0174-EFC4-4F97-8065-D684D7331C6F}" type="pres">
      <dgm:prSet presAssocID="{FC0A2F12-85AA-4BEA-B0C3-A46081022C45}" presName="accent_1" presStyleCnt="0"/>
      <dgm:spPr/>
    </dgm:pt>
    <dgm:pt modelId="{C6226276-9C0A-4A2A-9BCD-2BF69194EF2E}" type="pres">
      <dgm:prSet presAssocID="{FC0A2F12-85AA-4BEA-B0C3-A46081022C45}" presName="accentRepeatNode" presStyleLbl="solidFgAcc1" presStyleIdx="0" presStyleCnt="2" custScaleX="107931" custScaleY="103550" custLinFactNeighborX="-3966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099F2508-76AA-47CA-8E98-94B0404261C2}" type="pres">
      <dgm:prSet presAssocID="{61265B76-7BD5-40BF-A9AD-5B0A0B318DB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73EDA-4734-4862-B049-A5C92190D664}" type="pres">
      <dgm:prSet presAssocID="{61265B76-7BD5-40BF-A9AD-5B0A0B318DB8}" presName="accent_2" presStyleCnt="0"/>
      <dgm:spPr/>
    </dgm:pt>
    <dgm:pt modelId="{B92B63A0-955C-45FE-BB48-49E99700EFC5}" type="pres">
      <dgm:prSet presAssocID="{61265B76-7BD5-40BF-A9AD-5B0A0B318DB8}" presName="accentRepeatNode" presStyleLbl="solidFgAcc1" presStyleIdx="1" presStyleCnt="2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</dgm:ptLst>
  <dgm:cxnLst>
    <dgm:cxn modelId="{A4215928-9C8D-4F24-88A1-5A12DAB05C2C}" type="presOf" srcId="{61265B76-7BD5-40BF-A9AD-5B0A0B318DB8}" destId="{099F2508-76AA-47CA-8E98-94B0404261C2}" srcOrd="0" destOrd="0" presId="urn:microsoft.com/office/officeart/2008/layout/VerticalCurvedList"/>
    <dgm:cxn modelId="{5F398DE4-5880-49C8-8C24-F68660526DF1}" type="presOf" srcId="{4BF5678F-48FA-4ECB-8D8B-C00F589CA1AC}" destId="{B8155312-716C-4349-9F74-7766C4F9FA27}" srcOrd="0" destOrd="0" presId="urn:microsoft.com/office/officeart/2008/layout/VerticalCurvedList"/>
    <dgm:cxn modelId="{0EEC6117-A923-4491-80AA-2F951BB8BFE0}" srcId="{4BF5678F-48FA-4ECB-8D8B-C00F589CA1AC}" destId="{61265B76-7BD5-40BF-A9AD-5B0A0B318DB8}" srcOrd="1" destOrd="0" parTransId="{8DC6C2C8-7AA9-4AFC-999B-8A51761278ED}" sibTransId="{2E3B4346-5823-4B13-BAA7-F9995D282BBD}"/>
    <dgm:cxn modelId="{92FAE5E0-6FFD-4DB9-B7F7-8AE50C7A1DA8}" type="presOf" srcId="{FC0A2F12-85AA-4BEA-B0C3-A46081022C45}" destId="{7F3902B5-A4BA-4081-8C2B-18580F218AAF}" srcOrd="0" destOrd="0" presId="urn:microsoft.com/office/officeart/2008/layout/VerticalCurvedList"/>
    <dgm:cxn modelId="{42D0B785-4DCC-4E9A-A955-129CC86A627D}" type="presOf" srcId="{59363D63-850F-475F-A95D-3F4DC7C54876}" destId="{F8CC83F3-8414-4B1B-A43B-94A39608A0ED}" srcOrd="0" destOrd="0" presId="urn:microsoft.com/office/officeart/2008/layout/VerticalCurvedList"/>
    <dgm:cxn modelId="{FD35B8F1-9B02-4FD8-97B5-0A5BD06548F1}" srcId="{4BF5678F-48FA-4ECB-8D8B-C00F589CA1AC}" destId="{FC0A2F12-85AA-4BEA-B0C3-A46081022C45}" srcOrd="0" destOrd="0" parTransId="{0EB07CD8-ED23-4DC2-9C82-6DFCD98A948C}" sibTransId="{59363D63-850F-475F-A95D-3F4DC7C54876}"/>
    <dgm:cxn modelId="{22DC556E-A561-418F-9D0F-EDBE400F1BCE}" type="presParOf" srcId="{B8155312-716C-4349-9F74-7766C4F9FA27}" destId="{B1B014CF-E905-48D6-88C6-0DACCA286FA5}" srcOrd="0" destOrd="0" presId="urn:microsoft.com/office/officeart/2008/layout/VerticalCurvedList"/>
    <dgm:cxn modelId="{0CAABF04-53BC-4DE2-A3E8-BD4B51C9E837}" type="presParOf" srcId="{B1B014CF-E905-48D6-88C6-0DACCA286FA5}" destId="{E64929B8-F5A2-46F3-A58B-8D9544908684}" srcOrd="0" destOrd="0" presId="urn:microsoft.com/office/officeart/2008/layout/VerticalCurvedList"/>
    <dgm:cxn modelId="{343E55BB-EB87-499E-AFF6-5733730DC9E2}" type="presParOf" srcId="{E64929B8-F5A2-46F3-A58B-8D9544908684}" destId="{1C68857F-8800-4B73-A847-AA828E8B5F6E}" srcOrd="0" destOrd="0" presId="urn:microsoft.com/office/officeart/2008/layout/VerticalCurvedList"/>
    <dgm:cxn modelId="{7B7B0D68-5B62-4B78-87F6-252A9881125D}" type="presParOf" srcId="{E64929B8-F5A2-46F3-A58B-8D9544908684}" destId="{F8CC83F3-8414-4B1B-A43B-94A39608A0ED}" srcOrd="1" destOrd="0" presId="urn:microsoft.com/office/officeart/2008/layout/VerticalCurvedList"/>
    <dgm:cxn modelId="{3C0352DD-92E1-48A7-977D-57DB8BBC4E70}" type="presParOf" srcId="{E64929B8-F5A2-46F3-A58B-8D9544908684}" destId="{7E1C16B6-29D6-4C66-B42D-58007E810792}" srcOrd="2" destOrd="0" presId="urn:microsoft.com/office/officeart/2008/layout/VerticalCurvedList"/>
    <dgm:cxn modelId="{C467ADA9-B960-45CB-B342-E5E8A66B5DC9}" type="presParOf" srcId="{E64929B8-F5A2-46F3-A58B-8D9544908684}" destId="{801B49EA-9B55-42C0-82D6-869506C668BA}" srcOrd="3" destOrd="0" presId="urn:microsoft.com/office/officeart/2008/layout/VerticalCurvedList"/>
    <dgm:cxn modelId="{439B7282-C38C-49C9-B835-7762719349BA}" type="presParOf" srcId="{B1B014CF-E905-48D6-88C6-0DACCA286FA5}" destId="{7F3902B5-A4BA-4081-8C2B-18580F218AAF}" srcOrd="1" destOrd="0" presId="urn:microsoft.com/office/officeart/2008/layout/VerticalCurvedList"/>
    <dgm:cxn modelId="{F1FB88B9-FEF9-4E67-AFFB-1C0599B9A71F}" type="presParOf" srcId="{B1B014CF-E905-48D6-88C6-0DACCA286FA5}" destId="{A6880174-EFC4-4F97-8065-D684D7331C6F}" srcOrd="2" destOrd="0" presId="urn:microsoft.com/office/officeart/2008/layout/VerticalCurvedList"/>
    <dgm:cxn modelId="{E9215343-E276-4D79-B181-E4F43C010537}" type="presParOf" srcId="{A6880174-EFC4-4F97-8065-D684D7331C6F}" destId="{C6226276-9C0A-4A2A-9BCD-2BF69194EF2E}" srcOrd="0" destOrd="0" presId="urn:microsoft.com/office/officeart/2008/layout/VerticalCurvedList"/>
    <dgm:cxn modelId="{2C4C96EB-5AF2-4049-81AF-192D63026E24}" type="presParOf" srcId="{B1B014CF-E905-48D6-88C6-0DACCA286FA5}" destId="{099F2508-76AA-47CA-8E98-94B0404261C2}" srcOrd="3" destOrd="0" presId="urn:microsoft.com/office/officeart/2008/layout/VerticalCurvedList"/>
    <dgm:cxn modelId="{CEB5C827-EE7E-4941-A73C-A0C9D82D8201}" type="presParOf" srcId="{B1B014CF-E905-48D6-88C6-0DACCA286FA5}" destId="{A0A73EDA-4734-4862-B049-A5C92190D664}" srcOrd="4" destOrd="0" presId="urn:microsoft.com/office/officeart/2008/layout/VerticalCurvedList"/>
    <dgm:cxn modelId="{06868908-E6D5-42C0-B6EE-429EA806B8FF}" type="presParOf" srcId="{A0A73EDA-4734-4862-B049-A5C92190D664}" destId="{B92B63A0-955C-45FE-BB48-49E99700EF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6E7715-29C0-4A59-8988-4FB877CFB26F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60CC83-F0FD-4EF3-A8B7-D46BE7C3CFE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</a:rPr>
            <a:t>P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0C32E917-E7A0-440A-8EFF-37059C40DB51}" type="parTrans" cxnId="{EBF43A92-B2DA-4EDE-9C88-69ABD61BF3AB}">
      <dgm:prSet/>
      <dgm:spPr/>
      <dgm:t>
        <a:bodyPr/>
        <a:lstStyle/>
        <a:p>
          <a:endParaRPr lang="en-US"/>
        </a:p>
      </dgm:t>
    </dgm:pt>
    <dgm:pt modelId="{BEF6CB58-51B4-4F21-8626-4020C8B1D141}" type="sibTrans" cxnId="{EBF43A92-B2DA-4EDE-9C88-69ABD61BF3AB}">
      <dgm:prSet/>
      <dgm:spPr/>
      <dgm:t>
        <a:bodyPr/>
        <a:lstStyle/>
        <a:p>
          <a:endParaRPr lang="en-US"/>
        </a:p>
      </dgm:t>
    </dgm:pt>
    <dgm:pt modelId="{B93CBA5B-552B-474C-98CB-4E6BBCCFCE00}">
      <dgm:prSet phldrT="[Text]" custT="1"/>
      <dgm:spPr/>
      <dgm:t>
        <a:bodyPr/>
        <a:lstStyle/>
        <a:p>
          <a:pPr algn="just"/>
          <a:r>
            <a:rPr lang="id-ID" sz="2200" dirty="0" smtClean="0">
              <a:solidFill>
                <a:schemeClr val="bg1"/>
              </a:solidFill>
            </a:rPr>
            <a:t>wanita </a:t>
          </a:r>
          <a:r>
            <a:rPr lang="id-ID" sz="2200" b="1" dirty="0" smtClean="0">
              <a:solidFill>
                <a:schemeClr val="bg1"/>
              </a:solidFill>
            </a:rPr>
            <a:t>asimptomatik </a:t>
          </a:r>
          <a:r>
            <a:rPr lang="id-ID" sz="2200" dirty="0" smtClean="0">
              <a:solidFill>
                <a:schemeClr val="bg1"/>
              </a:solidFill>
            </a:rPr>
            <a:t>dengan jaringan </a:t>
          </a:r>
          <a:r>
            <a:rPr lang="en-US" sz="2200" dirty="0" err="1" smtClean="0">
              <a:solidFill>
                <a:schemeClr val="bg1"/>
              </a:solidFill>
            </a:rPr>
            <a:t>padat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id-ID" sz="2200" dirty="0" smtClean="0">
              <a:solidFill>
                <a:schemeClr val="bg1"/>
              </a:solidFill>
            </a:rPr>
            <a:t>payudara yang tidak berisiko tinggi mengalami kanker payudara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dan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telah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menjalani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id-ID" sz="2200" b="1" dirty="0" smtClean="0">
              <a:solidFill>
                <a:schemeClr val="bg1"/>
              </a:solidFill>
            </a:rPr>
            <a:t>skrining mammogram bilateral </a:t>
          </a:r>
          <a:r>
            <a:rPr lang="en-US" sz="2200" b="1" dirty="0" err="1" smtClean="0">
              <a:solidFill>
                <a:schemeClr val="bg1"/>
              </a:solidFill>
            </a:rPr>
            <a:t>dengan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en-US" sz="2200" b="1" dirty="0" err="1" smtClean="0">
              <a:solidFill>
                <a:schemeClr val="bg1"/>
              </a:solidFill>
            </a:rPr>
            <a:t>hasil</a:t>
          </a:r>
          <a:r>
            <a:rPr lang="en-US" sz="2200" b="1" dirty="0" smtClean="0">
              <a:solidFill>
                <a:schemeClr val="bg1"/>
              </a:solidFill>
            </a:rPr>
            <a:t> </a:t>
          </a:r>
          <a:r>
            <a:rPr lang="id-ID" sz="2200" b="1" dirty="0" smtClean="0">
              <a:solidFill>
                <a:schemeClr val="bg1"/>
              </a:solidFill>
            </a:rPr>
            <a:t>negatif</a:t>
          </a:r>
          <a:r>
            <a:rPr lang="id-ID" sz="2200" dirty="0" smtClean="0">
              <a:solidFill>
                <a:schemeClr val="bg1"/>
              </a:solidFill>
            </a:rPr>
            <a:t> 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endParaRPr lang="en-US" sz="2200" dirty="0"/>
        </a:p>
      </dgm:t>
    </dgm:pt>
    <dgm:pt modelId="{1F940EA8-19FD-4275-86A3-B295E81A7F2A}" type="parTrans" cxnId="{D4700D82-9EE0-4F8F-BADC-33F3CA782B80}">
      <dgm:prSet/>
      <dgm:spPr/>
      <dgm:t>
        <a:bodyPr/>
        <a:lstStyle/>
        <a:p>
          <a:endParaRPr lang="en-US"/>
        </a:p>
      </dgm:t>
    </dgm:pt>
    <dgm:pt modelId="{8858011C-5313-401A-8F88-2A8A977391EB}" type="sibTrans" cxnId="{D4700D82-9EE0-4F8F-BADC-33F3CA782B80}">
      <dgm:prSet/>
      <dgm:spPr/>
      <dgm:t>
        <a:bodyPr/>
        <a:lstStyle/>
        <a:p>
          <a:endParaRPr lang="en-US"/>
        </a:p>
      </dgm:t>
    </dgm:pt>
    <dgm:pt modelId="{84DBBC53-CF12-4724-8EA8-650ED25ED91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</a:rPr>
            <a:t>I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24EA3CC4-5BF4-4EC7-9973-D0AB7F4F8294}" type="parTrans" cxnId="{FB07CFDA-1755-496D-87A3-C0CD99AB4D22}">
      <dgm:prSet/>
      <dgm:spPr/>
      <dgm:t>
        <a:bodyPr/>
        <a:lstStyle/>
        <a:p>
          <a:endParaRPr lang="en-US"/>
        </a:p>
      </dgm:t>
    </dgm:pt>
    <dgm:pt modelId="{DDC221C0-D9B5-46D9-BC38-D089D8261455}" type="sibTrans" cxnId="{FB07CFDA-1755-496D-87A3-C0CD99AB4D22}">
      <dgm:prSet/>
      <dgm:spPr/>
      <dgm:t>
        <a:bodyPr/>
        <a:lstStyle/>
        <a:p>
          <a:endParaRPr lang="en-US"/>
        </a:p>
      </dgm:t>
    </dgm:pt>
    <dgm:pt modelId="{AB84FC34-8B39-4344-B57E-6723BDE30552}">
      <dgm:prSet phldrT="[Text]" custT="1"/>
      <dgm:spPr/>
      <dgm:t>
        <a:bodyPr/>
        <a:lstStyle/>
        <a:p>
          <a:r>
            <a:rPr lang="en-US" sz="2400" dirty="0" smtClean="0"/>
            <a:t>USG </a:t>
          </a:r>
          <a:r>
            <a:rPr lang="en-US" sz="2400" dirty="0" err="1" smtClean="0"/>
            <a:t>payudara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biopsi</a:t>
          </a:r>
          <a:r>
            <a:rPr lang="en-US" sz="2400" dirty="0" smtClean="0"/>
            <a:t> </a:t>
          </a:r>
          <a:r>
            <a:rPr lang="en-US" sz="2400" dirty="0" err="1" smtClean="0"/>
            <a:t>jaringan</a:t>
          </a:r>
          <a:r>
            <a:rPr lang="en-US" sz="2400" dirty="0" smtClean="0"/>
            <a:t> </a:t>
          </a:r>
          <a:r>
            <a:rPr lang="en-US" sz="2400" dirty="0" err="1" smtClean="0"/>
            <a:t>padat</a:t>
          </a:r>
          <a:r>
            <a:rPr lang="en-US" sz="2400" dirty="0" smtClean="0"/>
            <a:t> </a:t>
          </a:r>
          <a:r>
            <a:rPr lang="en-US" sz="2400" dirty="0" err="1" smtClean="0"/>
            <a:t>payudara</a:t>
          </a:r>
          <a:endParaRPr lang="en-US" sz="2400" dirty="0"/>
        </a:p>
      </dgm:t>
    </dgm:pt>
    <dgm:pt modelId="{CD39C642-BF95-4531-A05D-C25E8482DBDE}" type="parTrans" cxnId="{D9CA88E3-7A4E-4315-9681-DDD2EA394BE9}">
      <dgm:prSet/>
      <dgm:spPr/>
      <dgm:t>
        <a:bodyPr/>
        <a:lstStyle/>
        <a:p>
          <a:endParaRPr lang="en-US"/>
        </a:p>
      </dgm:t>
    </dgm:pt>
    <dgm:pt modelId="{AD26799B-259B-4563-8E04-CB6F5ACA91F0}" type="sibTrans" cxnId="{D9CA88E3-7A4E-4315-9681-DDD2EA394BE9}">
      <dgm:prSet/>
      <dgm:spPr/>
      <dgm:t>
        <a:bodyPr/>
        <a:lstStyle/>
        <a:p>
          <a:endParaRPr lang="en-US"/>
        </a:p>
      </dgm:t>
    </dgm:pt>
    <dgm:pt modelId="{F50BA647-3968-44A7-B687-D8B6C27C01C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</a:rPr>
            <a:t>C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F1D300A2-7D68-45D4-A985-E1A5BBAC1704}" type="parTrans" cxnId="{E478470D-74B1-4F50-9C0C-0DC53360183B}">
      <dgm:prSet/>
      <dgm:spPr/>
      <dgm:t>
        <a:bodyPr/>
        <a:lstStyle/>
        <a:p>
          <a:endParaRPr lang="en-US"/>
        </a:p>
      </dgm:t>
    </dgm:pt>
    <dgm:pt modelId="{49DEF04C-2A98-4325-BA45-756A208A3EFE}" type="sibTrans" cxnId="{E478470D-74B1-4F50-9C0C-0DC53360183B}">
      <dgm:prSet/>
      <dgm:spPr/>
      <dgm:t>
        <a:bodyPr/>
        <a:lstStyle/>
        <a:p>
          <a:endParaRPr lang="en-US"/>
        </a:p>
      </dgm:t>
    </dgm:pt>
    <dgm:pt modelId="{57DE755D-3688-480F-82F1-38BAD7C9ED37}">
      <dgm:prSet phldrT="[Text]"/>
      <dgm:spPr/>
      <dgm:t>
        <a:bodyPr/>
        <a:lstStyle/>
        <a:p>
          <a:r>
            <a:rPr lang="en-US" dirty="0" smtClean="0"/>
            <a:t>-</a:t>
          </a:r>
          <a:endParaRPr lang="en-US" dirty="0"/>
        </a:p>
      </dgm:t>
    </dgm:pt>
    <dgm:pt modelId="{A0299B02-E645-4E55-8BBE-D70505B6A562}" type="parTrans" cxnId="{EB640D9B-F755-4B12-B2C3-CFA2DB3EEFCB}">
      <dgm:prSet/>
      <dgm:spPr/>
      <dgm:t>
        <a:bodyPr/>
        <a:lstStyle/>
        <a:p>
          <a:endParaRPr lang="en-US"/>
        </a:p>
      </dgm:t>
    </dgm:pt>
    <dgm:pt modelId="{7F156EC0-464E-43DF-8ECE-CB13320741F7}" type="sibTrans" cxnId="{EB640D9B-F755-4B12-B2C3-CFA2DB3EEFCB}">
      <dgm:prSet/>
      <dgm:spPr/>
      <dgm:t>
        <a:bodyPr/>
        <a:lstStyle/>
        <a:p>
          <a:endParaRPr lang="en-US"/>
        </a:p>
      </dgm:t>
    </dgm:pt>
    <dgm:pt modelId="{3AAEFBEE-E49C-4E59-B74E-F2D9AB8471C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</a:rPr>
            <a:t>O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91AA494A-4C8D-4DFC-95D9-BB1FD9577482}" type="parTrans" cxnId="{FF3384E8-739D-4E8C-858A-894620E6A2D1}">
      <dgm:prSet/>
      <dgm:spPr/>
      <dgm:t>
        <a:bodyPr/>
        <a:lstStyle/>
        <a:p>
          <a:endParaRPr lang="en-US"/>
        </a:p>
      </dgm:t>
    </dgm:pt>
    <dgm:pt modelId="{A1F2F2CC-1174-4A70-A1FB-059FE1085984}" type="sibTrans" cxnId="{FF3384E8-739D-4E8C-858A-894620E6A2D1}">
      <dgm:prSet/>
      <dgm:spPr/>
      <dgm:t>
        <a:bodyPr/>
        <a:lstStyle/>
        <a:p>
          <a:endParaRPr lang="en-US"/>
        </a:p>
      </dgm:t>
    </dgm:pt>
    <dgm:pt modelId="{7A4D3D6B-2CC7-4482-A547-BC4F15F9EEA1}">
      <dgm:prSet phldrT="[Text]"/>
      <dgm:spPr/>
      <dgm:t>
        <a:bodyPr/>
        <a:lstStyle/>
        <a:p>
          <a:r>
            <a:rPr lang="id-ID" dirty="0" smtClean="0">
              <a:effectLst/>
            </a:rPr>
            <a:t>Fibroadenoma</a:t>
          </a:r>
          <a:endParaRPr lang="en-US" dirty="0"/>
        </a:p>
      </dgm:t>
    </dgm:pt>
    <dgm:pt modelId="{D7EAE156-7FE3-4B56-BEF3-95054B4F8C8E}" type="parTrans" cxnId="{5F5DB322-E011-4F16-837A-EEE572B752F0}">
      <dgm:prSet/>
      <dgm:spPr/>
      <dgm:t>
        <a:bodyPr/>
        <a:lstStyle/>
        <a:p>
          <a:endParaRPr lang="en-US"/>
        </a:p>
      </dgm:t>
    </dgm:pt>
    <dgm:pt modelId="{B6922FF5-3614-444C-B689-043A8B5B86FE}" type="sibTrans" cxnId="{5F5DB322-E011-4F16-837A-EEE572B752F0}">
      <dgm:prSet/>
      <dgm:spPr/>
      <dgm:t>
        <a:bodyPr/>
        <a:lstStyle/>
        <a:p>
          <a:endParaRPr lang="en-US"/>
        </a:p>
      </dgm:t>
    </dgm:pt>
    <dgm:pt modelId="{2010CD97-2CCB-41F0-B942-AB0ABBBC81E2}">
      <dgm:prSet phldrT="[Text]"/>
      <dgm:spPr/>
      <dgm:t>
        <a:bodyPr/>
        <a:lstStyle/>
        <a:p>
          <a:r>
            <a:rPr lang="id-ID" dirty="0" smtClean="0">
              <a:effectLst/>
            </a:rPr>
            <a:t>Fibrosis stroma</a:t>
          </a:r>
          <a:endParaRPr lang="en-US" dirty="0"/>
        </a:p>
      </dgm:t>
    </dgm:pt>
    <dgm:pt modelId="{AF07BF55-4118-4C01-AFB5-5D4A3A49EC1D}" type="parTrans" cxnId="{AFB482C0-D147-4FC8-BDCD-FFDC242F0C85}">
      <dgm:prSet/>
      <dgm:spPr/>
      <dgm:t>
        <a:bodyPr/>
        <a:lstStyle/>
        <a:p>
          <a:endParaRPr lang="en-US"/>
        </a:p>
      </dgm:t>
    </dgm:pt>
    <dgm:pt modelId="{021A6748-24EB-45B5-82E3-B76219C792FA}" type="sibTrans" cxnId="{AFB482C0-D147-4FC8-BDCD-FFDC242F0C85}">
      <dgm:prSet/>
      <dgm:spPr/>
      <dgm:t>
        <a:bodyPr/>
        <a:lstStyle/>
        <a:p>
          <a:endParaRPr lang="en-US"/>
        </a:p>
      </dgm:t>
    </dgm:pt>
    <dgm:pt modelId="{8DF0318F-492C-41FA-AACA-412C1E051C85}" type="pres">
      <dgm:prSet presAssocID="{7A6E7715-29C0-4A59-8988-4FB877CFB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2E941-36D2-48FB-B772-2FF47368442C}" type="pres">
      <dgm:prSet presAssocID="{FD60CC83-F0FD-4EF3-A8B7-D46BE7C3CFE2}" presName="composite" presStyleCnt="0"/>
      <dgm:spPr/>
    </dgm:pt>
    <dgm:pt modelId="{6A28F1B6-C3F2-4C40-A15F-67DEFC0B76F9}" type="pres">
      <dgm:prSet presAssocID="{FD60CC83-F0FD-4EF3-A8B7-D46BE7C3CF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9B634-2BC8-486D-A67B-E29F9082DBBA}" type="pres">
      <dgm:prSet presAssocID="{FD60CC83-F0FD-4EF3-A8B7-D46BE7C3CF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46F98-BD3F-40EE-8C23-F824A03F86C0}" type="pres">
      <dgm:prSet presAssocID="{BEF6CB58-51B4-4F21-8626-4020C8B1D141}" presName="sp" presStyleCnt="0"/>
      <dgm:spPr/>
    </dgm:pt>
    <dgm:pt modelId="{6EAC2745-4BC1-49CE-83C2-DD09508A8D14}" type="pres">
      <dgm:prSet presAssocID="{84DBBC53-CF12-4724-8EA8-650ED25ED912}" presName="composite" presStyleCnt="0"/>
      <dgm:spPr/>
    </dgm:pt>
    <dgm:pt modelId="{48DFD7D5-FB2B-4A77-84A2-C473574143F0}" type="pres">
      <dgm:prSet presAssocID="{84DBBC53-CF12-4724-8EA8-650ED25ED91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C6A20-12B4-44DE-8278-A6AECC2C790B}" type="pres">
      <dgm:prSet presAssocID="{84DBBC53-CF12-4724-8EA8-650ED25ED91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F13D9-8029-483D-B782-F3630F7C12BF}" type="pres">
      <dgm:prSet presAssocID="{DDC221C0-D9B5-46D9-BC38-D089D8261455}" presName="sp" presStyleCnt="0"/>
      <dgm:spPr/>
    </dgm:pt>
    <dgm:pt modelId="{0E788665-910E-4C21-B8E9-ABCEEE220FF0}" type="pres">
      <dgm:prSet presAssocID="{F50BA647-3968-44A7-B687-D8B6C27C01C4}" presName="composite" presStyleCnt="0"/>
      <dgm:spPr/>
    </dgm:pt>
    <dgm:pt modelId="{AE78AF5B-CF71-406B-8846-C3F2D767733F}" type="pres">
      <dgm:prSet presAssocID="{F50BA647-3968-44A7-B687-D8B6C27C01C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9DA5-80FE-4D54-9A26-1332D25C3BE4}" type="pres">
      <dgm:prSet presAssocID="{F50BA647-3968-44A7-B687-D8B6C27C01C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B539-2A53-409F-B493-96DA5189CB85}" type="pres">
      <dgm:prSet presAssocID="{49DEF04C-2A98-4325-BA45-756A208A3EFE}" presName="sp" presStyleCnt="0"/>
      <dgm:spPr/>
    </dgm:pt>
    <dgm:pt modelId="{94D72EA6-4664-4F00-8CD8-AEF4A8D6DC7B}" type="pres">
      <dgm:prSet presAssocID="{3AAEFBEE-E49C-4E59-B74E-F2D9AB8471CB}" presName="composite" presStyleCnt="0"/>
      <dgm:spPr/>
    </dgm:pt>
    <dgm:pt modelId="{33F03462-AA22-4CD2-A4FF-948D36AD3D6A}" type="pres">
      <dgm:prSet presAssocID="{3AAEFBEE-E49C-4E59-B74E-F2D9AB8471C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CD292-02C3-42E5-B8B4-A32C188E24CF}" type="pres">
      <dgm:prSet presAssocID="{3AAEFBEE-E49C-4E59-B74E-F2D9AB8471C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5D57D-857B-4155-9B56-52AF7C626FDC}" type="presOf" srcId="{7A6E7715-29C0-4A59-8988-4FB877CFB26F}" destId="{8DF0318F-492C-41FA-AACA-412C1E051C85}" srcOrd="0" destOrd="0" presId="urn:microsoft.com/office/officeart/2005/8/layout/chevron2"/>
    <dgm:cxn modelId="{13721E46-DCD7-4A7E-ABAB-5579C314798F}" type="presOf" srcId="{B93CBA5B-552B-474C-98CB-4E6BBCCFCE00}" destId="{C109B634-2BC8-486D-A67B-E29F9082DBBA}" srcOrd="0" destOrd="0" presId="urn:microsoft.com/office/officeart/2005/8/layout/chevron2"/>
    <dgm:cxn modelId="{D9CA88E3-7A4E-4315-9681-DDD2EA394BE9}" srcId="{84DBBC53-CF12-4724-8EA8-650ED25ED912}" destId="{AB84FC34-8B39-4344-B57E-6723BDE30552}" srcOrd="0" destOrd="0" parTransId="{CD39C642-BF95-4531-A05D-C25E8482DBDE}" sibTransId="{AD26799B-259B-4563-8E04-CB6F5ACA91F0}"/>
    <dgm:cxn modelId="{D4700D82-9EE0-4F8F-BADC-33F3CA782B80}" srcId="{FD60CC83-F0FD-4EF3-A8B7-D46BE7C3CFE2}" destId="{B93CBA5B-552B-474C-98CB-4E6BBCCFCE00}" srcOrd="0" destOrd="0" parTransId="{1F940EA8-19FD-4275-86A3-B295E81A7F2A}" sibTransId="{8858011C-5313-401A-8F88-2A8A977391EB}"/>
    <dgm:cxn modelId="{FB07CFDA-1755-496D-87A3-C0CD99AB4D22}" srcId="{7A6E7715-29C0-4A59-8988-4FB877CFB26F}" destId="{84DBBC53-CF12-4724-8EA8-650ED25ED912}" srcOrd="1" destOrd="0" parTransId="{24EA3CC4-5BF4-4EC7-9973-D0AB7F4F8294}" sibTransId="{DDC221C0-D9B5-46D9-BC38-D089D8261455}"/>
    <dgm:cxn modelId="{5F5DB322-E011-4F16-837A-EEE572B752F0}" srcId="{3AAEFBEE-E49C-4E59-B74E-F2D9AB8471CB}" destId="{7A4D3D6B-2CC7-4482-A547-BC4F15F9EEA1}" srcOrd="0" destOrd="0" parTransId="{D7EAE156-7FE3-4B56-BEF3-95054B4F8C8E}" sibTransId="{B6922FF5-3614-444C-B689-043A8B5B86FE}"/>
    <dgm:cxn modelId="{C26F8363-B36D-4E62-8CFF-1418F72C1927}" type="presOf" srcId="{F50BA647-3968-44A7-B687-D8B6C27C01C4}" destId="{AE78AF5B-CF71-406B-8846-C3F2D767733F}" srcOrd="0" destOrd="0" presId="urn:microsoft.com/office/officeart/2005/8/layout/chevron2"/>
    <dgm:cxn modelId="{FF3384E8-739D-4E8C-858A-894620E6A2D1}" srcId="{7A6E7715-29C0-4A59-8988-4FB877CFB26F}" destId="{3AAEFBEE-E49C-4E59-B74E-F2D9AB8471CB}" srcOrd="3" destOrd="0" parTransId="{91AA494A-4C8D-4DFC-95D9-BB1FD9577482}" sibTransId="{A1F2F2CC-1174-4A70-A1FB-059FE1085984}"/>
    <dgm:cxn modelId="{EB640D9B-F755-4B12-B2C3-CFA2DB3EEFCB}" srcId="{F50BA647-3968-44A7-B687-D8B6C27C01C4}" destId="{57DE755D-3688-480F-82F1-38BAD7C9ED37}" srcOrd="0" destOrd="0" parTransId="{A0299B02-E645-4E55-8BBE-D70505B6A562}" sibTransId="{7F156EC0-464E-43DF-8ECE-CB13320741F7}"/>
    <dgm:cxn modelId="{2EF34041-04CB-45A1-9B1D-7D610ADB5284}" type="presOf" srcId="{3AAEFBEE-E49C-4E59-B74E-F2D9AB8471CB}" destId="{33F03462-AA22-4CD2-A4FF-948D36AD3D6A}" srcOrd="0" destOrd="0" presId="urn:microsoft.com/office/officeart/2005/8/layout/chevron2"/>
    <dgm:cxn modelId="{AFB482C0-D147-4FC8-BDCD-FFDC242F0C85}" srcId="{3AAEFBEE-E49C-4E59-B74E-F2D9AB8471CB}" destId="{2010CD97-2CCB-41F0-B942-AB0ABBBC81E2}" srcOrd="1" destOrd="0" parTransId="{AF07BF55-4118-4C01-AFB5-5D4A3A49EC1D}" sibTransId="{021A6748-24EB-45B5-82E3-B76219C792FA}"/>
    <dgm:cxn modelId="{EBF43A92-B2DA-4EDE-9C88-69ABD61BF3AB}" srcId="{7A6E7715-29C0-4A59-8988-4FB877CFB26F}" destId="{FD60CC83-F0FD-4EF3-A8B7-D46BE7C3CFE2}" srcOrd="0" destOrd="0" parTransId="{0C32E917-E7A0-440A-8EFF-37059C40DB51}" sibTransId="{BEF6CB58-51B4-4F21-8626-4020C8B1D141}"/>
    <dgm:cxn modelId="{E318DAD0-4A77-4C0E-A773-1BAE247C7B84}" type="presOf" srcId="{FD60CC83-F0FD-4EF3-A8B7-D46BE7C3CFE2}" destId="{6A28F1B6-C3F2-4C40-A15F-67DEFC0B76F9}" srcOrd="0" destOrd="0" presId="urn:microsoft.com/office/officeart/2005/8/layout/chevron2"/>
    <dgm:cxn modelId="{3A10DDB9-C916-46BB-8AEF-807D1841A469}" type="presOf" srcId="{57DE755D-3688-480F-82F1-38BAD7C9ED37}" destId="{EB7D9DA5-80FE-4D54-9A26-1332D25C3BE4}" srcOrd="0" destOrd="0" presId="urn:microsoft.com/office/officeart/2005/8/layout/chevron2"/>
    <dgm:cxn modelId="{DD2F5D22-5B90-48AF-A8BA-974FA687F11B}" type="presOf" srcId="{AB84FC34-8B39-4344-B57E-6723BDE30552}" destId="{73CC6A20-12B4-44DE-8278-A6AECC2C790B}" srcOrd="0" destOrd="0" presId="urn:microsoft.com/office/officeart/2005/8/layout/chevron2"/>
    <dgm:cxn modelId="{E478470D-74B1-4F50-9C0C-0DC53360183B}" srcId="{7A6E7715-29C0-4A59-8988-4FB877CFB26F}" destId="{F50BA647-3968-44A7-B687-D8B6C27C01C4}" srcOrd="2" destOrd="0" parTransId="{F1D300A2-7D68-45D4-A985-E1A5BBAC1704}" sibTransId="{49DEF04C-2A98-4325-BA45-756A208A3EFE}"/>
    <dgm:cxn modelId="{7A1C8456-2C98-4A9C-BF30-56E17163C554}" type="presOf" srcId="{84DBBC53-CF12-4724-8EA8-650ED25ED912}" destId="{48DFD7D5-FB2B-4A77-84A2-C473574143F0}" srcOrd="0" destOrd="0" presId="urn:microsoft.com/office/officeart/2005/8/layout/chevron2"/>
    <dgm:cxn modelId="{4D42F76A-AE6D-42CC-83AF-EB0835BC0C44}" type="presOf" srcId="{7A4D3D6B-2CC7-4482-A547-BC4F15F9EEA1}" destId="{C2FCD292-02C3-42E5-B8B4-A32C188E24CF}" srcOrd="0" destOrd="0" presId="urn:microsoft.com/office/officeart/2005/8/layout/chevron2"/>
    <dgm:cxn modelId="{27256311-2042-47BE-995D-6014F1639CE2}" type="presOf" srcId="{2010CD97-2CCB-41F0-B942-AB0ABBBC81E2}" destId="{C2FCD292-02C3-42E5-B8B4-A32C188E24CF}" srcOrd="0" destOrd="1" presId="urn:microsoft.com/office/officeart/2005/8/layout/chevron2"/>
    <dgm:cxn modelId="{B8576D94-3043-42BA-9712-B4DDF08C381D}" type="presParOf" srcId="{8DF0318F-492C-41FA-AACA-412C1E051C85}" destId="{53C2E941-36D2-48FB-B772-2FF47368442C}" srcOrd="0" destOrd="0" presId="urn:microsoft.com/office/officeart/2005/8/layout/chevron2"/>
    <dgm:cxn modelId="{8CDDB9DC-FCE2-4E3B-998C-37C72E51A7F7}" type="presParOf" srcId="{53C2E941-36D2-48FB-B772-2FF47368442C}" destId="{6A28F1B6-C3F2-4C40-A15F-67DEFC0B76F9}" srcOrd="0" destOrd="0" presId="urn:microsoft.com/office/officeart/2005/8/layout/chevron2"/>
    <dgm:cxn modelId="{56863115-BBE0-461B-8392-3E0A726BFB93}" type="presParOf" srcId="{53C2E941-36D2-48FB-B772-2FF47368442C}" destId="{C109B634-2BC8-486D-A67B-E29F9082DBBA}" srcOrd="1" destOrd="0" presId="urn:microsoft.com/office/officeart/2005/8/layout/chevron2"/>
    <dgm:cxn modelId="{C6AFA3E6-91C3-463B-BCF5-14B6D1440A4F}" type="presParOf" srcId="{8DF0318F-492C-41FA-AACA-412C1E051C85}" destId="{93C46F98-BD3F-40EE-8C23-F824A03F86C0}" srcOrd="1" destOrd="0" presId="urn:microsoft.com/office/officeart/2005/8/layout/chevron2"/>
    <dgm:cxn modelId="{72E349A2-C709-46D9-B5B3-5D243B0A1D3C}" type="presParOf" srcId="{8DF0318F-492C-41FA-AACA-412C1E051C85}" destId="{6EAC2745-4BC1-49CE-83C2-DD09508A8D14}" srcOrd="2" destOrd="0" presId="urn:microsoft.com/office/officeart/2005/8/layout/chevron2"/>
    <dgm:cxn modelId="{E595CD23-436C-4523-B278-622E648B8FE1}" type="presParOf" srcId="{6EAC2745-4BC1-49CE-83C2-DD09508A8D14}" destId="{48DFD7D5-FB2B-4A77-84A2-C473574143F0}" srcOrd="0" destOrd="0" presId="urn:microsoft.com/office/officeart/2005/8/layout/chevron2"/>
    <dgm:cxn modelId="{8B5F1A9F-AF05-4672-A557-6B979DDB394E}" type="presParOf" srcId="{6EAC2745-4BC1-49CE-83C2-DD09508A8D14}" destId="{73CC6A20-12B4-44DE-8278-A6AECC2C790B}" srcOrd="1" destOrd="0" presId="urn:microsoft.com/office/officeart/2005/8/layout/chevron2"/>
    <dgm:cxn modelId="{D47CAE15-DA80-4C8A-8882-BD334F3F2B20}" type="presParOf" srcId="{8DF0318F-492C-41FA-AACA-412C1E051C85}" destId="{A9DF13D9-8029-483D-B782-F3630F7C12BF}" srcOrd="3" destOrd="0" presId="urn:microsoft.com/office/officeart/2005/8/layout/chevron2"/>
    <dgm:cxn modelId="{16BC225C-8C09-44F7-8FC8-BD3E10423C41}" type="presParOf" srcId="{8DF0318F-492C-41FA-AACA-412C1E051C85}" destId="{0E788665-910E-4C21-B8E9-ABCEEE220FF0}" srcOrd="4" destOrd="0" presId="urn:microsoft.com/office/officeart/2005/8/layout/chevron2"/>
    <dgm:cxn modelId="{032E0F85-4AC3-47D6-9338-5B08DAFB6E75}" type="presParOf" srcId="{0E788665-910E-4C21-B8E9-ABCEEE220FF0}" destId="{AE78AF5B-CF71-406B-8846-C3F2D767733F}" srcOrd="0" destOrd="0" presId="urn:microsoft.com/office/officeart/2005/8/layout/chevron2"/>
    <dgm:cxn modelId="{10E99099-A208-4471-9101-B2EEF02CEED5}" type="presParOf" srcId="{0E788665-910E-4C21-B8E9-ABCEEE220FF0}" destId="{EB7D9DA5-80FE-4D54-9A26-1332D25C3BE4}" srcOrd="1" destOrd="0" presId="urn:microsoft.com/office/officeart/2005/8/layout/chevron2"/>
    <dgm:cxn modelId="{88B4F834-80E9-4F5D-A902-986330AE479B}" type="presParOf" srcId="{8DF0318F-492C-41FA-AACA-412C1E051C85}" destId="{BE4DB539-2A53-409F-B493-96DA5189CB85}" srcOrd="5" destOrd="0" presId="urn:microsoft.com/office/officeart/2005/8/layout/chevron2"/>
    <dgm:cxn modelId="{87390865-82DD-42E9-BBAF-08CD8534992A}" type="presParOf" srcId="{8DF0318F-492C-41FA-AACA-412C1E051C85}" destId="{94D72EA6-4664-4F00-8CD8-AEF4A8D6DC7B}" srcOrd="6" destOrd="0" presId="urn:microsoft.com/office/officeart/2005/8/layout/chevron2"/>
    <dgm:cxn modelId="{3034407D-D2E2-44AA-9068-E18A99A20F09}" type="presParOf" srcId="{94D72EA6-4664-4F00-8CD8-AEF4A8D6DC7B}" destId="{33F03462-AA22-4CD2-A4FF-948D36AD3D6A}" srcOrd="0" destOrd="0" presId="urn:microsoft.com/office/officeart/2005/8/layout/chevron2"/>
    <dgm:cxn modelId="{C7E60405-5F85-4D33-972C-C93EC2470BE1}" type="presParOf" srcId="{94D72EA6-4664-4F00-8CD8-AEF4A8D6DC7B}" destId="{C2FCD292-02C3-42E5-B8B4-A32C188E24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D4A9-2308-4AC9-93DD-1B387E1060DD}">
      <dsp:nvSpPr>
        <dsp:cNvPr id="0" name=""/>
        <dsp:cNvSpPr/>
      </dsp:nvSpPr>
      <dsp:spPr>
        <a:xfrm>
          <a:off x="0" y="165839"/>
          <a:ext cx="8763000" cy="608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shade val="80000"/>
                <a:hueOff val="0"/>
                <a:satOff val="0"/>
                <a:alphaOff val="0"/>
                <a:shade val="90000"/>
                <a:satMod val="120000"/>
                <a:lumMod val="59000"/>
                <a:lumOff val="41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</a:rPr>
            <a:t>Amerika</a:t>
          </a:r>
          <a:r>
            <a:rPr lang="en-US" sz="2600" b="1" kern="1200" dirty="0" smtClean="0">
              <a:solidFill>
                <a:schemeClr val="bg1"/>
              </a:solidFill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</a:rPr>
            <a:t>Serikat</a:t>
          </a:r>
          <a:r>
            <a:rPr lang="en-US" sz="2600" b="1" kern="1200" dirty="0" smtClean="0">
              <a:solidFill>
                <a:schemeClr val="bg1"/>
              </a:solidFill>
            </a:rPr>
            <a:t>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29700" y="195539"/>
        <a:ext cx="8703600" cy="549000"/>
      </dsp:txXfrm>
    </dsp:sp>
    <dsp:sp modelId="{0FF256FE-3A16-4A1F-B5D4-6D3136A9425E}">
      <dsp:nvSpPr>
        <dsp:cNvPr id="0" name=""/>
        <dsp:cNvSpPr/>
      </dsp:nvSpPr>
      <dsp:spPr>
        <a:xfrm>
          <a:off x="0" y="774239"/>
          <a:ext cx="8763000" cy="18298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2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M</a:t>
          </a:r>
          <a:r>
            <a:rPr lang="id-ID" sz="2000" kern="1200" dirty="0" smtClean="0">
              <a:solidFill>
                <a:schemeClr val="bg1"/>
              </a:solidFill>
            </a:rPr>
            <a:t>emberlakukan legislasi skrining mammografi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tambahan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pada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wanita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dengan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jaringan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padat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payudara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dan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pada</a:t>
          </a:r>
          <a:r>
            <a:rPr lang="en-US" sz="2000" kern="1200" dirty="0" smtClean="0">
              <a:solidFill>
                <a:schemeClr val="bg1"/>
              </a:solidFill>
            </a:rPr>
            <a:t> 40% </a:t>
          </a:r>
          <a:r>
            <a:rPr lang="en-US" sz="2000" kern="1200" dirty="0" err="1" smtClean="0">
              <a:solidFill>
                <a:schemeClr val="bg1"/>
              </a:solidFill>
            </a:rPr>
            <a:t>wanita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usia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diatas</a:t>
          </a:r>
          <a:r>
            <a:rPr lang="en-US" sz="2000" kern="1200" dirty="0" smtClean="0">
              <a:solidFill>
                <a:schemeClr val="bg1"/>
              </a:solidFill>
            </a:rPr>
            <a:t> 40 </a:t>
          </a:r>
          <a:r>
            <a:rPr lang="en-US" sz="2000" kern="1200" dirty="0" err="1" smtClean="0">
              <a:solidFill>
                <a:schemeClr val="bg1"/>
              </a:solidFill>
            </a:rPr>
            <a:t>tahun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774239"/>
        <a:ext cx="8763000" cy="1829880"/>
      </dsp:txXfrm>
    </dsp:sp>
    <dsp:sp modelId="{0D595A10-5DB3-4FD7-AAC0-A36A709FA87B}">
      <dsp:nvSpPr>
        <dsp:cNvPr id="0" name=""/>
        <dsp:cNvSpPr/>
      </dsp:nvSpPr>
      <dsp:spPr>
        <a:xfrm>
          <a:off x="0" y="2604119"/>
          <a:ext cx="8763000" cy="608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4272"/>
                <a:satOff val="-54"/>
                <a:lumOff val="25095"/>
                <a:alphaOff val="0"/>
                <a:shade val="63000"/>
                <a:satMod val="110000"/>
              </a:schemeClr>
            </a:gs>
            <a:gs pos="30000">
              <a:schemeClr val="accent1">
                <a:shade val="80000"/>
                <a:hueOff val="224272"/>
                <a:satOff val="-54"/>
                <a:alphaOff val="0"/>
                <a:shade val="90000"/>
                <a:satMod val="120000"/>
                <a:lumMod val="0"/>
                <a:lumOff val="100000"/>
              </a:schemeClr>
            </a:gs>
            <a:gs pos="45000">
              <a:schemeClr val="accent1">
                <a:shade val="80000"/>
                <a:hueOff val="224272"/>
                <a:satOff val="-54"/>
                <a:alphaOff val="0"/>
                <a:shade val="100000"/>
                <a:satMod val="128000"/>
                <a:lumMod val="76000"/>
                <a:lumOff val="24000"/>
              </a:schemeClr>
            </a:gs>
            <a:gs pos="55000">
              <a:schemeClr val="accent1">
                <a:shade val="80000"/>
                <a:hueOff val="224272"/>
                <a:satOff val="-54"/>
                <a:lumOff val="25095"/>
                <a:alphaOff val="0"/>
                <a:shade val="100000"/>
                <a:satMod val="128000"/>
              </a:schemeClr>
            </a:gs>
            <a:gs pos="73000">
              <a:schemeClr val="accent1">
                <a:shade val="80000"/>
                <a:hueOff val="224272"/>
                <a:satOff val="-54"/>
                <a:lumOff val="25095"/>
                <a:alphaOff val="0"/>
                <a:shade val="90000"/>
                <a:satMod val="120000"/>
              </a:schemeClr>
            </a:gs>
            <a:gs pos="100000">
              <a:schemeClr val="accent1">
                <a:shade val="80000"/>
                <a:hueOff val="224272"/>
                <a:satOff val="-54"/>
                <a:lumOff val="25095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>
              <a:solidFill>
                <a:schemeClr val="bg1"/>
              </a:solidFill>
            </a:rPr>
            <a:t>Tujuan penelitian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29700" y="2633819"/>
        <a:ext cx="8703600" cy="549000"/>
      </dsp:txXfrm>
    </dsp:sp>
    <dsp:sp modelId="{A1011601-F768-42ED-8BF5-203305AE00DF}">
      <dsp:nvSpPr>
        <dsp:cNvPr id="0" name=""/>
        <dsp:cNvSpPr/>
      </dsp:nvSpPr>
      <dsp:spPr>
        <a:xfrm>
          <a:off x="0" y="3212520"/>
          <a:ext cx="8763000" cy="22604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M</a:t>
          </a:r>
          <a:r>
            <a:rPr lang="id-ID" sz="2000" kern="1200" dirty="0" smtClean="0">
              <a:solidFill>
                <a:schemeClr val="bg1"/>
              </a:solidFill>
            </a:rPr>
            <a:t>enilai secara </a:t>
          </a:r>
          <a:r>
            <a:rPr lang="id-ID" sz="2000" b="1" kern="1200" dirty="0" smtClean="0">
              <a:solidFill>
                <a:schemeClr val="bg1"/>
              </a:solidFill>
            </a:rPr>
            <a:t>retrospektif</a:t>
          </a:r>
          <a:r>
            <a:rPr lang="id-ID" sz="2000" kern="1200" dirty="0" smtClean="0">
              <a:solidFill>
                <a:schemeClr val="bg1"/>
              </a:solidFill>
            </a:rPr>
            <a:t> hasil awal </a:t>
          </a:r>
          <a:r>
            <a:rPr lang="id-ID" sz="2000" b="1" kern="1200" dirty="0" smtClean="0">
              <a:solidFill>
                <a:schemeClr val="bg1"/>
              </a:solidFill>
            </a:rPr>
            <a:t>skrining tambahan </a:t>
          </a:r>
          <a:r>
            <a:rPr lang="id-ID" sz="2000" kern="1200" dirty="0" smtClean="0">
              <a:solidFill>
                <a:schemeClr val="bg1"/>
              </a:solidFill>
            </a:rPr>
            <a:t>dengan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i="1" u="sng" kern="1200" dirty="0" smtClean="0">
              <a:solidFill>
                <a:schemeClr val="bg1"/>
              </a:solidFill>
            </a:rPr>
            <a:t>hand-held</a:t>
          </a:r>
          <a:r>
            <a:rPr lang="id-ID" sz="2000" u="sng" kern="1200" dirty="0" smtClean="0">
              <a:solidFill>
                <a:schemeClr val="bg1"/>
              </a:solidFill>
            </a:rPr>
            <a:t>  </a:t>
          </a:r>
          <a:r>
            <a:rPr lang="en-US" sz="2000" u="sng" kern="1200" dirty="0" smtClean="0">
              <a:solidFill>
                <a:schemeClr val="bg1"/>
              </a:solidFill>
            </a:rPr>
            <a:t>USG</a:t>
          </a:r>
          <a:r>
            <a:rPr lang="id-ID" sz="2000" u="sng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payudara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bilateral yang dilakukan oleh </a:t>
          </a:r>
          <a:r>
            <a:rPr lang="en-US" sz="2000" kern="1200" dirty="0" err="1" smtClean="0">
              <a:solidFill>
                <a:schemeClr val="bg1"/>
              </a:solidFill>
            </a:rPr>
            <a:t>ahli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teknolog</a:t>
          </a:r>
          <a:r>
            <a:rPr lang="en-US" sz="2000" kern="1200" dirty="0" err="1" smtClean="0">
              <a:solidFill>
                <a:schemeClr val="bg1"/>
              </a:solidFill>
            </a:rPr>
            <a:t>i</a:t>
          </a:r>
          <a:r>
            <a:rPr lang="id-ID" sz="2000" kern="1200" dirty="0" smtClean="0">
              <a:solidFill>
                <a:schemeClr val="bg1"/>
              </a:solidFill>
            </a:rPr>
            <a:t> dan </a:t>
          </a:r>
          <a:r>
            <a:rPr lang="en-US" sz="2000" kern="1200" dirty="0" err="1" smtClean="0">
              <a:solidFill>
                <a:schemeClr val="bg1"/>
              </a:solidFill>
            </a:rPr>
            <a:t>ahli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radiologi </a:t>
          </a:r>
          <a:r>
            <a:rPr lang="id-ID" sz="2000" b="1" kern="1200" dirty="0" smtClean="0">
              <a:solidFill>
                <a:schemeClr val="bg1"/>
              </a:solidFill>
            </a:rPr>
            <a:t>setelah skrining mammogram bilateral </a:t>
          </a:r>
          <a:r>
            <a:rPr lang="en-US" sz="2000" b="1" kern="1200" dirty="0" err="1" smtClean="0">
              <a:solidFill>
                <a:schemeClr val="bg1"/>
              </a:solidFill>
            </a:rPr>
            <a:t>dengan</a:t>
          </a:r>
          <a:r>
            <a:rPr lang="en-US" sz="2000" b="1" kern="1200" dirty="0" smtClean="0">
              <a:solidFill>
                <a:schemeClr val="bg1"/>
              </a:solidFill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</a:rPr>
            <a:t>hasil</a:t>
          </a:r>
          <a:r>
            <a:rPr lang="en-US" sz="2000" b="1" kern="1200" dirty="0" smtClean="0">
              <a:solidFill>
                <a:schemeClr val="bg1"/>
              </a:solidFill>
            </a:rPr>
            <a:t> </a:t>
          </a:r>
          <a:r>
            <a:rPr lang="id-ID" sz="2000" b="1" kern="1200" dirty="0" smtClean="0">
              <a:solidFill>
                <a:schemeClr val="bg1"/>
              </a:solidFill>
            </a:rPr>
            <a:t>negatif</a:t>
          </a:r>
          <a:r>
            <a:rPr lang="id-ID" sz="2000" kern="1200" dirty="0" smtClean="0">
              <a:solidFill>
                <a:schemeClr val="bg1"/>
              </a:solidFill>
            </a:rPr>
            <a:t> pada wanita </a:t>
          </a:r>
          <a:r>
            <a:rPr lang="id-ID" sz="2000" b="1" kern="1200" dirty="0" smtClean="0">
              <a:solidFill>
                <a:schemeClr val="bg1"/>
              </a:solidFill>
            </a:rPr>
            <a:t>asimptomatik </a:t>
          </a:r>
          <a:r>
            <a:rPr lang="id-ID" sz="2000" kern="1200" dirty="0" smtClean="0">
              <a:solidFill>
                <a:schemeClr val="bg1"/>
              </a:solidFill>
            </a:rPr>
            <a:t>dengan jaringan </a:t>
          </a:r>
          <a:r>
            <a:rPr lang="en-US" sz="2000" kern="1200" dirty="0" err="1" smtClean="0">
              <a:solidFill>
                <a:schemeClr val="bg1"/>
              </a:solidFill>
            </a:rPr>
            <a:t>padat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payudara yang tidak berisiko tinggi mengalami kanker payudara,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3212520"/>
        <a:ext cx="8763000" cy="2260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C32F-60CC-45A7-A31A-D9B0BB51DD19}">
      <dsp:nvSpPr>
        <dsp:cNvPr id="0" name=""/>
        <dsp:cNvSpPr/>
      </dsp:nvSpPr>
      <dsp:spPr>
        <a:xfrm>
          <a:off x="2848325" y="-51543"/>
          <a:ext cx="3752148" cy="367496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VALID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348612" y="591574"/>
        <a:ext cx="2751575" cy="1653732"/>
      </dsp:txXfrm>
    </dsp:sp>
    <dsp:sp modelId="{EB62DDDF-509F-445D-B2FA-2A1A0EA9D42E}">
      <dsp:nvSpPr>
        <dsp:cNvPr id="0" name=""/>
        <dsp:cNvSpPr/>
      </dsp:nvSpPr>
      <dsp:spPr>
        <a:xfrm>
          <a:off x="4085623" y="2091581"/>
          <a:ext cx="3752148" cy="3674962"/>
        </a:xfrm>
        <a:prstGeom prst="ellipse">
          <a:avLst/>
        </a:prstGeom>
        <a:solidFill>
          <a:srgbClr val="CCFF33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DAPAT DITERAPKAN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233155" y="3040946"/>
        <a:ext cx="2251289" cy="2021229"/>
      </dsp:txXfrm>
    </dsp:sp>
    <dsp:sp modelId="{72683A86-29E4-4747-A776-BE2EFB57CCBC}">
      <dsp:nvSpPr>
        <dsp:cNvPr id="0" name=""/>
        <dsp:cNvSpPr/>
      </dsp:nvSpPr>
      <dsp:spPr>
        <a:xfrm>
          <a:off x="1371615" y="2091581"/>
          <a:ext cx="3752148" cy="367496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555403"/>
                <a:satOff val="-7776"/>
                <a:lumOff val="-4117"/>
                <a:alphaOff val="0"/>
                <a:shade val="63000"/>
                <a:satMod val="110000"/>
              </a:schemeClr>
            </a:gs>
            <a:gs pos="30000">
              <a:schemeClr val="accent2">
                <a:alpha val="50000"/>
                <a:hueOff val="-6555403"/>
                <a:satOff val="-7776"/>
                <a:lumOff val="-4117"/>
                <a:alphaOff val="0"/>
                <a:shade val="90000"/>
                <a:satMod val="120000"/>
              </a:schemeClr>
            </a:gs>
            <a:gs pos="45000">
              <a:schemeClr val="accent2">
                <a:alpha val="50000"/>
                <a:hueOff val="-6555403"/>
                <a:satOff val="-7776"/>
                <a:lumOff val="-4117"/>
                <a:alphaOff val="0"/>
                <a:shade val="100000"/>
                <a:satMod val="128000"/>
              </a:schemeClr>
            </a:gs>
            <a:gs pos="55000">
              <a:schemeClr val="accent2">
                <a:alpha val="50000"/>
                <a:hueOff val="-6555403"/>
                <a:satOff val="-7776"/>
                <a:lumOff val="-4117"/>
                <a:alphaOff val="0"/>
                <a:shade val="100000"/>
                <a:satMod val="128000"/>
              </a:schemeClr>
            </a:gs>
            <a:gs pos="73000">
              <a:schemeClr val="accent2">
                <a:alpha val="50000"/>
                <a:hueOff val="-6555403"/>
                <a:satOff val="-7776"/>
                <a:lumOff val="-4117"/>
                <a:alphaOff val="0"/>
                <a:shade val="90000"/>
                <a:satMod val="120000"/>
              </a:schemeClr>
            </a:gs>
            <a:gs pos="100000">
              <a:schemeClr val="accent2">
                <a:alpha val="50000"/>
                <a:hueOff val="-6555403"/>
                <a:satOff val="-7776"/>
                <a:lumOff val="-4117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PENTING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1724942" y="3040946"/>
        <a:ext cx="2251289" cy="2021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D055E-D85B-4DE6-BBA8-24D148CC8D11}">
      <dsp:nvSpPr>
        <dsp:cNvPr id="0" name=""/>
        <dsp:cNvSpPr/>
      </dsp:nvSpPr>
      <dsp:spPr>
        <a:xfrm>
          <a:off x="948" y="862730"/>
          <a:ext cx="2548160" cy="15288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Retrospektif</a:t>
          </a:r>
          <a:endParaRPr lang="en-US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</a:rPr>
            <a:t>Sesuai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dengan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id-ID" sz="1800" i="1" kern="1200" dirty="0" smtClean="0">
              <a:solidFill>
                <a:schemeClr val="bg1"/>
              </a:solidFill>
            </a:rPr>
            <a:t>Health Insurance Portability and Accountability Act </a:t>
          </a:r>
          <a:r>
            <a:rPr lang="id-ID" sz="1800" kern="1200" dirty="0" smtClean="0">
              <a:solidFill>
                <a:schemeClr val="bg1"/>
              </a:solidFill>
            </a:rPr>
            <a:t>(HIPAA)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48" y="862730"/>
        <a:ext cx="2548160" cy="1528896"/>
      </dsp:txXfrm>
    </dsp:sp>
    <dsp:sp modelId="{646AD2FA-E205-40A8-BD44-067B401E9BD2}">
      <dsp:nvSpPr>
        <dsp:cNvPr id="0" name=""/>
        <dsp:cNvSpPr/>
      </dsp:nvSpPr>
      <dsp:spPr>
        <a:xfrm>
          <a:off x="2803925" y="502056"/>
          <a:ext cx="3612349" cy="2250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bg1"/>
              </a:solidFill>
            </a:rPr>
            <a:t>Ulasan sistematis dari database pusat pencitraan payudara dilakukan untuk </a:t>
          </a:r>
          <a:r>
            <a:rPr lang="id-ID" sz="1800" u="sng" kern="1200" dirty="0" smtClean="0">
              <a:solidFill>
                <a:schemeClr val="bg1"/>
              </a:solidFill>
            </a:rPr>
            <a:t>mengidentifikasi seluruh wanita asimptomatik </a:t>
          </a:r>
          <a:r>
            <a:rPr lang="id-ID" sz="1800" kern="1200" dirty="0" smtClean="0">
              <a:solidFill>
                <a:schemeClr val="bg1"/>
              </a:solidFill>
            </a:rPr>
            <a:t>yang dilaporkan </a:t>
          </a:r>
          <a:r>
            <a:rPr lang="id-ID" sz="1800" b="1" kern="1200" dirty="0" smtClean="0">
              <a:solidFill>
                <a:schemeClr val="bg1"/>
              </a:solidFill>
            </a:rPr>
            <a:t>memiliki jaringan payudara dengan kepadatan heterogen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</a:rPr>
            <a:t>atau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</a:rPr>
            <a:t>sangat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</a:rPr>
            <a:t>padat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803925" y="502056"/>
        <a:ext cx="3612349" cy="2250245"/>
      </dsp:txXfrm>
    </dsp:sp>
    <dsp:sp modelId="{06FECC66-1A25-4D77-B7F6-ACE7CC81E2B3}">
      <dsp:nvSpPr>
        <dsp:cNvPr id="0" name=""/>
        <dsp:cNvSpPr/>
      </dsp:nvSpPr>
      <dsp:spPr>
        <a:xfrm>
          <a:off x="6671090" y="862730"/>
          <a:ext cx="2548160" cy="15288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</a:t>
          </a:r>
          <a:r>
            <a:rPr lang="id-ID" sz="1800" b="1" kern="1200" dirty="0" smtClean="0">
              <a:solidFill>
                <a:schemeClr val="bg1"/>
              </a:solidFill>
            </a:rPr>
            <a:t>krining mammogram </a:t>
          </a:r>
          <a:r>
            <a:rPr lang="id-ID" sz="1800" kern="1200" dirty="0" smtClean="0">
              <a:solidFill>
                <a:schemeClr val="bg1"/>
              </a:solidFill>
            </a:rPr>
            <a:t>bilateral  dilakukan dari 1 Juli 2010 sampai </a:t>
          </a:r>
          <a:r>
            <a:rPr lang="en-US" sz="1800" kern="1200" dirty="0" err="1" smtClean="0">
              <a:solidFill>
                <a:schemeClr val="bg1"/>
              </a:solidFill>
            </a:rPr>
            <a:t>dengan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id-ID" sz="1800" kern="1200" dirty="0" smtClean="0">
              <a:solidFill>
                <a:schemeClr val="bg1"/>
              </a:solidFill>
            </a:rPr>
            <a:t>30 </a:t>
          </a:r>
          <a:r>
            <a:rPr lang="id-ID" sz="1800" kern="1200" dirty="0" smtClean="0">
              <a:solidFill>
                <a:schemeClr val="bg1"/>
              </a:solidFill>
            </a:rPr>
            <a:t>Juni 2012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671090" y="862730"/>
        <a:ext cx="2548160" cy="1528896"/>
      </dsp:txXfrm>
    </dsp:sp>
    <dsp:sp modelId="{C461DE9F-88D0-4578-9F57-98E49789611B}">
      <dsp:nvSpPr>
        <dsp:cNvPr id="0" name=""/>
        <dsp:cNvSpPr/>
      </dsp:nvSpPr>
      <dsp:spPr>
        <a:xfrm>
          <a:off x="1142996" y="3007117"/>
          <a:ext cx="3612349" cy="22502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USG </a:t>
          </a:r>
          <a:r>
            <a:rPr lang="en-US" sz="1900" b="1" kern="1200" dirty="0" err="1" smtClean="0">
              <a:solidFill>
                <a:schemeClr val="bg1"/>
              </a:solidFill>
            </a:rPr>
            <a:t>Payudara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tambahan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ditawarkan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pada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wanita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dengan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jaringan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padat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b="1" kern="1200" dirty="0" err="1" smtClean="0">
              <a:solidFill>
                <a:schemeClr val="bg1"/>
              </a:solidFill>
            </a:rPr>
            <a:t>payudara</a:t>
          </a:r>
          <a:r>
            <a:rPr lang="en-US" sz="1900" b="1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dengan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pertimbangan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sensitifitas</a:t>
          </a:r>
          <a:r>
            <a:rPr lang="en-US" sz="1900" kern="1200" dirty="0" smtClean="0">
              <a:solidFill>
                <a:schemeClr val="bg1"/>
              </a:solidFill>
            </a:rPr>
            <a:t> mammogram </a:t>
          </a:r>
          <a:r>
            <a:rPr lang="en-US" sz="1900" kern="1200" dirty="0" err="1" smtClean="0">
              <a:solidFill>
                <a:schemeClr val="bg1"/>
              </a:solidFill>
            </a:rPr>
            <a:t>menurun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pada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wanita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dengan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jaringan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padat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err="1" smtClean="0">
              <a:solidFill>
                <a:schemeClr val="bg1"/>
              </a:solidFill>
            </a:rPr>
            <a:t>payudara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42996" y="3007117"/>
        <a:ext cx="3612349" cy="2250245"/>
      </dsp:txXfrm>
    </dsp:sp>
    <dsp:sp modelId="{64A39876-41D0-4325-A82C-8DC6EB1E6FEF}">
      <dsp:nvSpPr>
        <dsp:cNvPr id="0" name=""/>
        <dsp:cNvSpPr/>
      </dsp:nvSpPr>
      <dsp:spPr>
        <a:xfrm>
          <a:off x="5010161" y="3108292"/>
          <a:ext cx="3067042" cy="2047895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5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Pasien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riwayat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kanker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payudara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pasien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resiko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kanker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</a:rPr>
            <a:t>payudara</a:t>
          </a:r>
          <a:r>
            <a:rPr lang="en-US" sz="1800" kern="1200" dirty="0" smtClean="0">
              <a:solidFill>
                <a:srgbClr val="002060"/>
              </a:solidFill>
            </a:rPr>
            <a:t> </a:t>
          </a:r>
          <a:r>
            <a:rPr lang="en-US" sz="1800" kern="1200" dirty="0" smtClean="0"/>
            <a:t>di </a:t>
          </a:r>
          <a:r>
            <a:rPr lang="en-US" sz="1800" b="1" kern="1200" dirty="0" err="1" smtClean="0">
              <a:solidFill>
                <a:srgbClr val="002060"/>
              </a:solidFill>
            </a:rPr>
            <a:t>ekslusikan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penelitian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ini</a:t>
          </a:r>
          <a:endParaRPr lang="en-US" sz="1800" kern="1200" dirty="0"/>
        </a:p>
      </dsp:txBody>
      <dsp:txXfrm>
        <a:off x="5010161" y="3108292"/>
        <a:ext cx="3067042" cy="2047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9B50-7104-4B41-88DA-F6A2A70E5D8C}">
      <dsp:nvSpPr>
        <dsp:cNvPr id="0" name=""/>
        <dsp:cNvSpPr/>
      </dsp:nvSpPr>
      <dsp:spPr>
        <a:xfrm>
          <a:off x="0" y="0"/>
          <a:ext cx="9296400" cy="1028017"/>
        </a:xfrm>
        <a:prstGeom prst="rect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3">
                <a:shade val="90000"/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3">
                <a:shade val="90000"/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3">
                <a:shade val="90000"/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3">
                <a:shade val="90000"/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b="1" kern="1200" dirty="0" smtClean="0">
              <a:solidFill>
                <a:schemeClr val="bg1"/>
              </a:solidFill>
            </a:rPr>
            <a:t>Pengumpulan </a:t>
          </a:r>
          <a:r>
            <a:rPr lang="en-US" sz="4900" b="1" kern="1200" dirty="0" smtClean="0">
              <a:solidFill>
                <a:schemeClr val="bg1"/>
              </a:solidFill>
            </a:rPr>
            <a:t>D</a:t>
          </a:r>
          <a:r>
            <a:rPr lang="id-ID" sz="4900" b="1" kern="1200" dirty="0" smtClean="0">
              <a:solidFill>
                <a:schemeClr val="bg1"/>
              </a:solidFill>
            </a:rPr>
            <a:t>ata</a:t>
          </a:r>
          <a:endParaRPr lang="en-US" sz="4900" kern="1200" dirty="0">
            <a:solidFill>
              <a:schemeClr val="bg1"/>
            </a:solidFill>
          </a:endParaRPr>
        </a:p>
      </dsp:txBody>
      <dsp:txXfrm>
        <a:off x="0" y="0"/>
        <a:ext cx="9296400" cy="1028017"/>
      </dsp:txXfrm>
    </dsp:sp>
    <dsp:sp modelId="{F247796C-D208-43FD-B717-039843859D71}">
      <dsp:nvSpPr>
        <dsp:cNvPr id="0" name=""/>
        <dsp:cNvSpPr/>
      </dsp:nvSpPr>
      <dsp:spPr>
        <a:xfrm>
          <a:off x="4539" y="1065706"/>
          <a:ext cx="3095773" cy="55068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Data yang </a:t>
          </a:r>
          <a:r>
            <a:rPr lang="en-US" sz="2100" b="1" kern="1200" dirty="0" err="1" smtClean="0">
              <a:solidFill>
                <a:schemeClr val="bg1"/>
              </a:solidFill>
            </a:rPr>
            <a:t>diambil</a:t>
          </a:r>
          <a:r>
            <a:rPr lang="en-US" sz="2100" b="1" kern="1200" dirty="0" smtClean="0">
              <a:solidFill>
                <a:schemeClr val="bg1"/>
              </a:solidFill>
            </a:rPr>
            <a:t> </a:t>
          </a:r>
          <a:r>
            <a:rPr lang="en-US" sz="2100" b="1" kern="1200" dirty="0" err="1" smtClean="0">
              <a:solidFill>
                <a:schemeClr val="bg1"/>
              </a:solidFill>
            </a:rPr>
            <a:t>dari</a:t>
          </a:r>
          <a:r>
            <a:rPr lang="en-US" sz="2100" b="1" kern="1200" dirty="0" smtClean="0">
              <a:solidFill>
                <a:schemeClr val="bg1"/>
              </a:solidFill>
            </a:rPr>
            <a:t> </a:t>
          </a:r>
          <a:r>
            <a:rPr lang="en-US" sz="2100" b="1" kern="1200" dirty="0" err="1" smtClean="0">
              <a:solidFill>
                <a:schemeClr val="bg1"/>
              </a:solidFill>
            </a:rPr>
            <a:t>subjek</a:t>
          </a:r>
          <a:r>
            <a:rPr lang="en-US" sz="2100" b="1" kern="1200" dirty="0" smtClean="0">
              <a:solidFill>
                <a:schemeClr val="bg1"/>
              </a:solidFill>
            </a:rPr>
            <a:t> </a:t>
          </a:r>
          <a:r>
            <a:rPr lang="en-US" sz="2100" b="1" kern="1200" dirty="0" err="1" smtClean="0">
              <a:solidFill>
                <a:schemeClr val="bg1"/>
              </a:solidFill>
            </a:rPr>
            <a:t>penelitian</a:t>
          </a:r>
          <a:r>
            <a:rPr lang="en-US" sz="2100" b="1" kern="1200" dirty="0" smtClean="0">
              <a:solidFill>
                <a:schemeClr val="bg1"/>
              </a:solidFill>
            </a:rPr>
            <a:t> </a:t>
          </a:r>
          <a:r>
            <a:rPr lang="en-US" sz="2100" kern="1200" dirty="0" smtClean="0">
              <a:solidFill>
                <a:schemeClr val="bg1"/>
              </a:solidFill>
            </a:rPr>
            <a:t>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kern="1200" dirty="0" err="1" smtClean="0">
              <a:solidFill>
                <a:schemeClr val="bg1"/>
              </a:solidFill>
            </a:rPr>
            <a:t>Usia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kern="1200" dirty="0" err="1" smtClean="0">
              <a:solidFill>
                <a:schemeClr val="bg1"/>
              </a:solidFill>
            </a:rPr>
            <a:t>Ras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kern="1200" dirty="0" err="1" smtClean="0">
              <a:solidFill>
                <a:schemeClr val="bg1"/>
              </a:solidFill>
            </a:rPr>
            <a:t>Riwayat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keluarga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dengan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kanker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payudara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kern="1200" dirty="0" err="1" smtClean="0">
              <a:solidFill>
                <a:schemeClr val="bg1"/>
              </a:solidFill>
            </a:rPr>
            <a:t>Usia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saat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i="1" kern="1200" dirty="0" err="1" smtClean="0">
              <a:solidFill>
                <a:schemeClr val="bg1"/>
              </a:solidFill>
            </a:rPr>
            <a:t>menarch</a:t>
          </a:r>
          <a:endParaRPr lang="en-US" sz="2100" i="1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bg1"/>
              </a:solidFill>
            </a:rPr>
            <a:t>- </a:t>
          </a:r>
          <a:r>
            <a:rPr lang="en-US" sz="2100" i="0" kern="1200" dirty="0" err="1" smtClean="0">
              <a:solidFill>
                <a:schemeClr val="bg1"/>
              </a:solidFill>
            </a:rPr>
            <a:t>Usia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saat</a:t>
          </a:r>
          <a:r>
            <a:rPr lang="en-US" sz="2100" i="0" kern="1200" dirty="0" smtClean="0">
              <a:solidFill>
                <a:schemeClr val="bg1"/>
              </a:solidFill>
            </a:rPr>
            <a:t> menopause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bg1"/>
              </a:solidFill>
            </a:rPr>
            <a:t>- </a:t>
          </a:r>
          <a:r>
            <a:rPr lang="en-US" sz="2100" i="0" kern="1200" dirty="0" err="1" smtClean="0">
              <a:solidFill>
                <a:schemeClr val="bg1"/>
              </a:solidFill>
            </a:rPr>
            <a:t>Riwayat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melahirkan</a:t>
          </a:r>
          <a:endParaRPr lang="en-US" sz="2100" i="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bg1"/>
              </a:solidFill>
            </a:rPr>
            <a:t>- </a:t>
          </a:r>
          <a:r>
            <a:rPr lang="en-US" sz="2100" i="0" kern="1200" dirty="0" err="1" smtClean="0">
              <a:solidFill>
                <a:schemeClr val="bg1"/>
              </a:solidFill>
            </a:rPr>
            <a:t>Usia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saat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pertama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melahirkan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anak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bg1"/>
              </a:solidFill>
            </a:rPr>
            <a:t>- </a:t>
          </a:r>
          <a:r>
            <a:rPr lang="en-US" sz="2100" i="0" kern="1200" dirty="0" err="1" smtClean="0">
              <a:solidFill>
                <a:schemeClr val="bg1"/>
              </a:solidFill>
            </a:rPr>
            <a:t>Riwayat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en-US" sz="2100" i="0" kern="1200" dirty="0" err="1" smtClean="0">
              <a:solidFill>
                <a:schemeClr val="bg1"/>
              </a:solidFill>
            </a:rPr>
            <a:t>kontrasepsi</a:t>
          </a:r>
          <a:r>
            <a:rPr lang="en-US" sz="2100" i="0" kern="1200" dirty="0" smtClean="0">
              <a:solidFill>
                <a:schemeClr val="bg1"/>
              </a:solidFill>
            </a:rPr>
            <a:t> hormonal</a:t>
          </a:r>
          <a:endParaRPr lang="en-US" sz="2100" i="0" kern="1200" dirty="0">
            <a:solidFill>
              <a:schemeClr val="bg1"/>
            </a:solidFill>
          </a:endParaRPr>
        </a:p>
      </dsp:txBody>
      <dsp:txXfrm>
        <a:off x="4539" y="1065706"/>
        <a:ext cx="3095773" cy="5506876"/>
      </dsp:txXfrm>
    </dsp:sp>
    <dsp:sp modelId="{283DB35A-4A93-4230-A8E9-30D5C4BEACCB}">
      <dsp:nvSpPr>
        <dsp:cNvPr id="0" name=""/>
        <dsp:cNvSpPr/>
      </dsp:nvSpPr>
      <dsp:spPr>
        <a:xfrm>
          <a:off x="3100313" y="1065706"/>
          <a:ext cx="3095773" cy="5506876"/>
        </a:xfrm>
        <a:prstGeom prst="rect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shade val="63000"/>
                <a:satMod val="110000"/>
              </a:schemeClr>
            </a:gs>
            <a:gs pos="30000">
              <a:schemeClr val="accent3">
                <a:hueOff val="2312758"/>
                <a:satOff val="-12398"/>
                <a:lumOff val="-1667"/>
                <a:alphaOff val="0"/>
                <a:shade val="90000"/>
                <a:satMod val="120000"/>
              </a:schemeClr>
            </a:gs>
            <a:gs pos="45000">
              <a:schemeClr val="accent3">
                <a:hueOff val="2312758"/>
                <a:satOff val="-12398"/>
                <a:lumOff val="-1667"/>
                <a:alphaOff val="0"/>
                <a:shade val="100000"/>
                <a:satMod val="128000"/>
              </a:schemeClr>
            </a:gs>
            <a:gs pos="55000">
              <a:schemeClr val="accent3">
                <a:hueOff val="2312758"/>
                <a:satOff val="-12398"/>
                <a:lumOff val="-1667"/>
                <a:alphaOff val="0"/>
                <a:shade val="100000"/>
                <a:satMod val="128000"/>
              </a:schemeClr>
            </a:gs>
            <a:gs pos="73000">
              <a:schemeClr val="accent3">
                <a:hueOff val="2312758"/>
                <a:satOff val="-12398"/>
                <a:lumOff val="-1667"/>
                <a:alphaOff val="0"/>
                <a:shade val="90000"/>
                <a:satMod val="120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W</a:t>
          </a:r>
          <a:r>
            <a:rPr lang="id-ID" sz="2100" kern="1200" dirty="0" smtClean="0">
              <a:solidFill>
                <a:schemeClr val="bg1"/>
              </a:solidFill>
            </a:rPr>
            <a:t>anita yang </a:t>
          </a:r>
          <a:r>
            <a:rPr lang="en-US" sz="2100" kern="1200" dirty="0" err="1" smtClean="0">
              <a:solidFill>
                <a:schemeClr val="bg1"/>
              </a:solidFill>
            </a:rPr>
            <a:t>menjalani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b="1" kern="1200" dirty="0" err="1" smtClean="0">
              <a:solidFill>
                <a:schemeClr val="bg1"/>
              </a:solidFill>
            </a:rPr>
            <a:t>pemeriksaan</a:t>
          </a:r>
          <a:r>
            <a:rPr lang="en-US" sz="2100" b="1" kern="1200" dirty="0" smtClean="0">
              <a:solidFill>
                <a:schemeClr val="bg1"/>
              </a:solidFill>
            </a:rPr>
            <a:t> USG </a:t>
          </a:r>
          <a:r>
            <a:rPr lang="id-ID" sz="2100" b="1" kern="1200" dirty="0" smtClean="0">
              <a:solidFill>
                <a:schemeClr val="bg1"/>
              </a:solidFill>
            </a:rPr>
            <a:t>payudara yang ditawarkan</a:t>
          </a:r>
          <a:r>
            <a:rPr lang="en-US" sz="2100" kern="1200" dirty="0" smtClean="0">
              <a:solidFill>
                <a:schemeClr val="bg1"/>
              </a:solidFill>
            </a:rPr>
            <a:t>, data yang </a:t>
          </a:r>
          <a:r>
            <a:rPr lang="en-US" sz="2100" kern="1200" dirty="0" err="1" smtClean="0">
              <a:solidFill>
                <a:schemeClr val="bg1"/>
              </a:solidFill>
            </a:rPr>
            <a:t>diambil</a:t>
          </a:r>
          <a:r>
            <a:rPr lang="en-US" sz="2100" kern="1200" dirty="0" smtClean="0">
              <a:solidFill>
                <a:schemeClr val="bg1"/>
              </a:solidFill>
            </a:rPr>
            <a:t> 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u="sng" kern="1200" dirty="0" smtClean="0">
              <a:solidFill>
                <a:schemeClr val="bg1"/>
              </a:solidFill>
            </a:rPr>
            <a:t>P</a:t>
          </a:r>
          <a:r>
            <a:rPr lang="id-ID" sz="2100" u="sng" kern="1200" dirty="0" smtClean="0">
              <a:solidFill>
                <a:schemeClr val="bg1"/>
              </a:solidFill>
            </a:rPr>
            <a:t>enilaian akhir </a:t>
          </a:r>
          <a:r>
            <a:rPr lang="en-US" sz="2100" kern="1200" dirty="0" smtClean="0">
              <a:solidFill>
                <a:schemeClr val="bg1"/>
              </a:solidFill>
            </a:rPr>
            <a:t>(</a:t>
          </a:r>
          <a:r>
            <a:rPr lang="id-ID" sz="2100" kern="1200" dirty="0" smtClean="0">
              <a:solidFill>
                <a:schemeClr val="bg1"/>
              </a:solidFill>
            </a:rPr>
            <a:t>kategori BI-RADS</a:t>
          </a:r>
          <a:r>
            <a:rPr lang="en-US" sz="2100" kern="1200" dirty="0" smtClean="0">
              <a:solidFill>
                <a:schemeClr val="bg1"/>
              </a:solidFill>
            </a:rPr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u="sng" kern="1200" dirty="0" err="1" smtClean="0">
              <a:solidFill>
                <a:schemeClr val="bg1"/>
              </a:solidFill>
            </a:rPr>
            <a:t>Jaringan</a:t>
          </a:r>
          <a:r>
            <a:rPr lang="en-US" sz="2100" u="sng" kern="1200" dirty="0" smtClean="0">
              <a:solidFill>
                <a:schemeClr val="bg1"/>
              </a:solidFill>
            </a:rPr>
            <a:t> </a:t>
          </a:r>
          <a:r>
            <a:rPr lang="en-US" sz="2100" u="sng" kern="1200" dirty="0" err="1" smtClean="0">
              <a:solidFill>
                <a:schemeClr val="bg1"/>
              </a:solidFill>
            </a:rPr>
            <a:t>padat</a:t>
          </a:r>
          <a:r>
            <a:rPr lang="en-US" sz="2100" u="sng" kern="1200" dirty="0" smtClean="0">
              <a:solidFill>
                <a:schemeClr val="bg1"/>
              </a:solidFill>
            </a:rPr>
            <a:t> VS </a:t>
          </a:r>
          <a:r>
            <a:rPr lang="en-US" sz="2100" u="sng" kern="1200" dirty="0" err="1" smtClean="0">
              <a:solidFill>
                <a:schemeClr val="bg1"/>
              </a:solidFill>
            </a:rPr>
            <a:t>kistik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diukur</a:t>
          </a:r>
          <a:r>
            <a:rPr lang="en-US" sz="2100" kern="1200" dirty="0" smtClean="0">
              <a:solidFill>
                <a:schemeClr val="bg1"/>
              </a:solidFill>
            </a:rPr>
            <a:t> diameter (</a:t>
          </a:r>
          <a:r>
            <a:rPr lang="id-ID" sz="2100" kern="1200" dirty="0" smtClean="0">
              <a:solidFill>
                <a:schemeClr val="bg1"/>
              </a:solidFill>
            </a:rPr>
            <a:t>cm</a:t>
          </a:r>
          <a:r>
            <a:rPr lang="en-US" sz="2100" kern="1200" dirty="0" smtClean="0">
              <a:solidFill>
                <a:schemeClr val="bg1"/>
              </a:solidFill>
            </a:rPr>
            <a:t>)</a:t>
          </a:r>
          <a:r>
            <a:rPr lang="id-ID" sz="2100" kern="1200" dirty="0" smtClean="0">
              <a:solidFill>
                <a:schemeClr val="bg1"/>
              </a:solidFill>
            </a:rPr>
            <a:t>, bentuk, batas, ekogenisitas, </a:t>
          </a:r>
          <a:r>
            <a:rPr lang="id-ID" sz="2100" i="1" kern="1200" dirty="0" smtClean="0">
              <a:solidFill>
                <a:schemeClr val="bg1"/>
              </a:solidFill>
            </a:rPr>
            <a:t>posterior acoustic features</a:t>
          </a:r>
          <a:r>
            <a:rPr lang="id-ID" sz="2100" kern="1200" dirty="0" smtClean="0">
              <a:solidFill>
                <a:schemeClr val="bg1"/>
              </a:solidFill>
            </a:rPr>
            <a:t>, orientasi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- </a:t>
          </a:r>
          <a:r>
            <a:rPr lang="en-US" sz="2100" u="sng" kern="1200" dirty="0" err="1" smtClean="0">
              <a:solidFill>
                <a:schemeClr val="bg1"/>
              </a:solidFill>
            </a:rPr>
            <a:t>Hasil</a:t>
          </a:r>
          <a:r>
            <a:rPr lang="en-US" sz="2100" u="sng" kern="1200" dirty="0" smtClean="0">
              <a:solidFill>
                <a:schemeClr val="bg1"/>
              </a:solidFill>
            </a:rPr>
            <a:t> PA </a:t>
          </a:r>
          <a:r>
            <a:rPr lang="en-US" sz="2100" kern="1200" dirty="0" smtClean="0">
              <a:solidFill>
                <a:schemeClr val="bg1"/>
              </a:solidFill>
            </a:rPr>
            <a:t>(</a:t>
          </a:r>
          <a:r>
            <a:rPr lang="en-US" sz="2100" kern="1200" dirty="0" err="1" smtClean="0">
              <a:solidFill>
                <a:schemeClr val="bg1"/>
              </a:solidFill>
            </a:rPr>
            <a:t>jika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dilakukan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biopsi</a:t>
          </a:r>
          <a:r>
            <a:rPr lang="en-US" sz="2100" kern="1200" dirty="0" smtClean="0">
              <a:solidFill>
                <a:schemeClr val="bg1"/>
              </a:solidFill>
            </a:rPr>
            <a:t>)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100313" y="1065706"/>
        <a:ext cx="3095773" cy="5506876"/>
      </dsp:txXfrm>
    </dsp:sp>
    <dsp:sp modelId="{2FE3784F-BA3D-4E53-B460-47A7E491918F}">
      <dsp:nvSpPr>
        <dsp:cNvPr id="0" name=""/>
        <dsp:cNvSpPr/>
      </dsp:nvSpPr>
      <dsp:spPr>
        <a:xfrm>
          <a:off x="6196086" y="1065706"/>
          <a:ext cx="3095773" cy="5506876"/>
        </a:xfrm>
        <a:prstGeom prst="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shade val="63000"/>
                <a:satMod val="110000"/>
              </a:schemeClr>
            </a:gs>
            <a:gs pos="30000">
              <a:schemeClr val="accent3">
                <a:hueOff val="4625516"/>
                <a:satOff val="-24796"/>
                <a:lumOff val="-3334"/>
                <a:alphaOff val="0"/>
                <a:shade val="90000"/>
                <a:satMod val="120000"/>
              </a:schemeClr>
            </a:gs>
            <a:gs pos="45000">
              <a:schemeClr val="accent3">
                <a:hueOff val="4625516"/>
                <a:satOff val="-24796"/>
                <a:lumOff val="-3334"/>
                <a:alphaOff val="0"/>
                <a:shade val="100000"/>
                <a:satMod val="128000"/>
              </a:schemeClr>
            </a:gs>
            <a:gs pos="55000">
              <a:schemeClr val="accent3">
                <a:hueOff val="4625516"/>
                <a:satOff val="-24796"/>
                <a:lumOff val="-3334"/>
                <a:alphaOff val="0"/>
                <a:shade val="100000"/>
                <a:satMod val="128000"/>
              </a:schemeClr>
            </a:gs>
            <a:gs pos="73000">
              <a:schemeClr val="accent3">
                <a:hueOff val="4625516"/>
                <a:satOff val="-24796"/>
                <a:lumOff val="-3334"/>
                <a:alphaOff val="0"/>
                <a:shade val="90000"/>
                <a:satMod val="12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ngl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JIKA</a:t>
          </a:r>
          <a:r>
            <a:rPr lang="id-ID" sz="2100" kern="1200" dirty="0" smtClean="0">
              <a:solidFill>
                <a:schemeClr val="bg1"/>
              </a:solidFill>
            </a:rPr>
            <a:t> kategori penilaian akhir dari skrining awal USG payudara adalah </a:t>
          </a:r>
          <a:r>
            <a:rPr lang="id-ID" sz="2100" b="1" kern="1200" dirty="0" smtClean="0">
              <a:solidFill>
                <a:schemeClr val="bg1"/>
              </a:solidFill>
            </a:rPr>
            <a:t>BI-RADS 3</a:t>
          </a:r>
          <a:r>
            <a:rPr lang="en-US" sz="2100" b="1" kern="1200" dirty="0" smtClean="0">
              <a:solidFill>
                <a:schemeClr val="bg1"/>
              </a:solidFill>
            </a:rPr>
            <a:t>: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err="1" smtClean="0">
              <a:solidFill>
                <a:schemeClr val="bg1"/>
              </a:solidFill>
            </a:rPr>
            <a:t>Dilakukan</a:t>
          </a:r>
          <a:r>
            <a:rPr lang="en-US" sz="2100" i="0" kern="1200" dirty="0" smtClean="0">
              <a:solidFill>
                <a:schemeClr val="bg1"/>
              </a:solidFill>
            </a:rPr>
            <a:t> </a:t>
          </a:r>
          <a:r>
            <a:rPr lang="id-ID" sz="2100" b="1" i="1" kern="1200" dirty="0" smtClean="0">
              <a:solidFill>
                <a:schemeClr val="bg1"/>
              </a:solidFill>
            </a:rPr>
            <a:t>follow-up </a:t>
          </a:r>
          <a:r>
            <a:rPr lang="id-ID" sz="2100" b="1" kern="1200" dirty="0" smtClean="0">
              <a:solidFill>
                <a:schemeClr val="bg1"/>
              </a:solidFill>
            </a:rPr>
            <a:t>jangka pendek awal berurutan</a:t>
          </a:r>
          <a:endParaRPr lang="en-US" sz="2100" b="1" kern="1200" dirty="0" smtClean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(</a:t>
          </a:r>
          <a:r>
            <a:rPr lang="id-ID" sz="2100" kern="1200" dirty="0" smtClean="0">
              <a:solidFill>
                <a:schemeClr val="bg1"/>
              </a:solidFill>
            </a:rPr>
            <a:t>ukuran massa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meningkat</a:t>
          </a:r>
          <a:r>
            <a:rPr lang="en-US" sz="2100" kern="1200" dirty="0" smtClean="0">
              <a:solidFill>
                <a:schemeClr val="bg1"/>
              </a:solidFill>
            </a:rPr>
            <a:t> &gt;20%</a:t>
          </a:r>
          <a:r>
            <a:rPr lang="id-ID" sz="2100" kern="1200" dirty="0" smtClean="0">
              <a:solidFill>
                <a:schemeClr val="bg1"/>
              </a:solidFill>
            </a:rPr>
            <a:t> dipertimbangkan untuk memerlukan biopsi</a:t>
          </a:r>
          <a:r>
            <a:rPr lang="en-US" sz="2100" kern="1200" dirty="0" smtClean="0">
              <a:solidFill>
                <a:schemeClr val="bg1"/>
              </a:solidFill>
            </a:rPr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chemeClr val="bg1"/>
            </a:solidFill>
          </a:endParaRPr>
        </a:p>
      </dsp:txBody>
      <dsp:txXfrm>
        <a:off x="6196086" y="1065706"/>
        <a:ext cx="3095773" cy="5506876"/>
      </dsp:txXfrm>
    </dsp:sp>
    <dsp:sp modelId="{5290DEA3-2871-456E-B41F-6389E492ECA0}">
      <dsp:nvSpPr>
        <dsp:cNvPr id="0" name=""/>
        <dsp:cNvSpPr/>
      </dsp:nvSpPr>
      <dsp:spPr>
        <a:xfrm>
          <a:off x="0" y="5943023"/>
          <a:ext cx="9296400" cy="471972"/>
        </a:xfrm>
        <a:prstGeom prst="rect">
          <a:avLst/>
        </a:prstGeom>
        <a:noFill/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0E1E4-D11E-4625-90D9-4E1EC0C05C8B}">
      <dsp:nvSpPr>
        <dsp:cNvPr id="0" name=""/>
        <dsp:cNvSpPr/>
      </dsp:nvSpPr>
      <dsp:spPr>
        <a:xfrm>
          <a:off x="0" y="407609"/>
          <a:ext cx="8534400" cy="1132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</a:rPr>
            <a:t>Studi</a:t>
          </a:r>
          <a:r>
            <a:rPr lang="id-ID" sz="3200" b="1" kern="1200" dirty="0" smtClean="0">
              <a:solidFill>
                <a:schemeClr val="bg1"/>
              </a:solidFill>
            </a:rPr>
            <a:t> </a:t>
          </a:r>
          <a:r>
            <a:rPr lang="en-US" sz="3200" b="1" kern="1200" dirty="0" smtClean="0">
              <a:solidFill>
                <a:schemeClr val="bg1"/>
              </a:solidFill>
            </a:rPr>
            <a:t>P</a:t>
          </a:r>
          <a:r>
            <a:rPr lang="id-ID" sz="3200" b="1" kern="1200" dirty="0" smtClean="0">
              <a:solidFill>
                <a:schemeClr val="bg1"/>
              </a:solidFill>
            </a:rPr>
            <a:t>encitraan </a:t>
          </a:r>
          <a:r>
            <a:rPr lang="en-US" sz="3200" b="1" kern="1200" dirty="0" smtClean="0">
              <a:solidFill>
                <a:schemeClr val="bg1"/>
              </a:solidFill>
            </a:rPr>
            <a:t>P</a:t>
          </a:r>
          <a:r>
            <a:rPr lang="id-ID" sz="3200" b="1" kern="1200" dirty="0" smtClean="0">
              <a:solidFill>
                <a:schemeClr val="bg1"/>
              </a:solidFill>
            </a:rPr>
            <a:t>ayudara dan </a:t>
          </a:r>
          <a:r>
            <a:rPr lang="en-US" sz="3200" b="1" kern="1200" dirty="0" smtClean="0">
              <a:solidFill>
                <a:schemeClr val="bg1"/>
              </a:solidFill>
            </a:rPr>
            <a:t>I</a:t>
          </a:r>
          <a:r>
            <a:rPr lang="id-ID" sz="3200" b="1" kern="1200" dirty="0" smtClean="0">
              <a:solidFill>
                <a:schemeClr val="bg1"/>
              </a:solidFill>
            </a:rPr>
            <a:t>nterpretasi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0" y="407609"/>
        <a:ext cx="8534400" cy="1132320"/>
      </dsp:txXfrm>
    </dsp:sp>
    <dsp:sp modelId="{A385D361-752D-4CD2-90FE-4C7630D91A99}">
      <dsp:nvSpPr>
        <dsp:cNvPr id="0" name=""/>
        <dsp:cNvSpPr/>
      </dsp:nvSpPr>
      <dsp:spPr>
        <a:xfrm>
          <a:off x="0" y="1539930"/>
          <a:ext cx="8534400" cy="39198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</a:t>
          </a:r>
          <a:r>
            <a:rPr lang="id-ID" sz="2800" kern="1200" dirty="0" smtClean="0"/>
            <a:t>krining mammogram bilateral </a:t>
          </a:r>
          <a:r>
            <a:rPr lang="en-US" sz="2800" kern="1200" dirty="0" err="1" smtClean="0"/>
            <a:t>berupa</a:t>
          </a:r>
          <a:r>
            <a:rPr lang="en-US" sz="2800" kern="1200" dirty="0" smtClean="0"/>
            <a:t> </a:t>
          </a:r>
          <a:r>
            <a:rPr lang="id-ID" sz="2800" kern="1200" dirty="0" smtClean="0"/>
            <a:t>studi digital 2D pada sebuah unit Selenia – Hologic</a:t>
          </a:r>
          <a:endParaRPr 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</a:t>
          </a:r>
          <a:r>
            <a:rPr lang="id-ID" sz="2800" kern="1200" dirty="0" smtClean="0"/>
            <a:t>ilakukan oleh teknologis mammografi </a:t>
          </a:r>
          <a:r>
            <a:rPr lang="en-US" sz="2800" kern="1200" dirty="0" err="1" smtClean="0"/>
            <a:t>bersertifikasi</a:t>
          </a:r>
          <a:r>
            <a:rPr lang="en-US" sz="2800" kern="1200" dirty="0" smtClean="0"/>
            <a:t> </a:t>
          </a:r>
          <a:r>
            <a:rPr lang="en-US" sz="2800" i="0" kern="1200" dirty="0" err="1" smtClean="0"/>
            <a:t>dan</a:t>
          </a:r>
          <a:r>
            <a:rPr lang="en-US" sz="2800" i="0" kern="1200" dirty="0" smtClean="0"/>
            <a:t> </a:t>
          </a:r>
          <a:r>
            <a:rPr lang="en-US" sz="2800" i="0" kern="1200" dirty="0" err="1" smtClean="0"/>
            <a:t>berpengalaman</a:t>
          </a:r>
          <a:r>
            <a:rPr lang="en-US" sz="2800" i="0" kern="1200" dirty="0" smtClean="0"/>
            <a:t> </a:t>
          </a:r>
          <a:r>
            <a:rPr lang="en-US" sz="2800" kern="1200" dirty="0" smtClean="0"/>
            <a:t>(</a:t>
          </a:r>
          <a:r>
            <a:rPr lang="id-ID" sz="2800" kern="1200" dirty="0" smtClean="0"/>
            <a:t>terdaftar pada </a:t>
          </a:r>
          <a:r>
            <a:rPr lang="id-ID" sz="2800" i="1" kern="1200" dirty="0" smtClean="0"/>
            <a:t>American Registry of Radiologic Technologists</a:t>
          </a:r>
          <a:r>
            <a:rPr lang="en-US" sz="2800" i="1" kern="1200" dirty="0" smtClean="0"/>
            <a:t>)</a:t>
          </a:r>
          <a:endParaRPr 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USG</a:t>
          </a:r>
          <a:r>
            <a:rPr lang="id-ID" sz="2800" kern="1200" dirty="0" smtClean="0"/>
            <a:t> payudara bilateral tambahan di</a:t>
          </a:r>
          <a:r>
            <a:rPr lang="en-US" sz="2800" kern="1200" dirty="0" err="1" smtClean="0"/>
            <a:t>lakukan</a:t>
          </a:r>
          <a:r>
            <a:rPr lang="id-ID" sz="2800" kern="1200" dirty="0" smtClean="0"/>
            <a:t> </a:t>
          </a:r>
          <a:r>
            <a:rPr lang="en-US" sz="2800" kern="1200" dirty="0" smtClean="0"/>
            <a:t>&lt; 6 </a:t>
          </a:r>
          <a:r>
            <a:rPr lang="id-ID" sz="2800" kern="1200" dirty="0" smtClean="0"/>
            <a:t>bulan dari skrining mammogram </a:t>
          </a:r>
          <a:endParaRPr 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Menggunakan</a:t>
          </a:r>
          <a:r>
            <a:rPr lang="en-US" sz="2800" kern="1200" dirty="0" smtClean="0"/>
            <a:t> USG </a:t>
          </a:r>
          <a:r>
            <a:rPr lang="id-ID" sz="2800" kern="1200" dirty="0" smtClean="0"/>
            <a:t>GE LOGIC E9</a:t>
          </a:r>
          <a:r>
            <a:rPr lang="en-US" sz="2800" kern="1200" dirty="0" smtClean="0"/>
            <a:t> </a:t>
          </a:r>
          <a:r>
            <a:rPr lang="id-ID" sz="2800" kern="1200" dirty="0" smtClean="0"/>
            <a:t>dengan transduser </a:t>
          </a:r>
          <a:r>
            <a:rPr lang="id-ID" sz="2800" i="1" kern="1200" dirty="0" smtClean="0"/>
            <a:t>linear-array</a:t>
          </a:r>
          <a:r>
            <a:rPr lang="id-ID" sz="2800" kern="1200" dirty="0" smtClean="0"/>
            <a:t> beresolusi tinggi 6-15 MHz</a:t>
          </a:r>
          <a:endParaRPr lang="en-US" sz="2800" kern="1200" dirty="0"/>
        </a:p>
      </dsp:txBody>
      <dsp:txXfrm>
        <a:off x="0" y="1539930"/>
        <a:ext cx="8534400" cy="3919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0E1E4-D11E-4625-90D9-4E1EC0C05C8B}">
      <dsp:nvSpPr>
        <dsp:cNvPr id="0" name=""/>
        <dsp:cNvSpPr/>
      </dsp:nvSpPr>
      <dsp:spPr>
        <a:xfrm>
          <a:off x="0" y="98624"/>
          <a:ext cx="8534400" cy="11409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</a:rPr>
            <a:t>Studi</a:t>
          </a:r>
          <a:r>
            <a:rPr lang="id-ID" sz="3200" b="1" kern="1200" dirty="0" smtClean="0">
              <a:solidFill>
                <a:schemeClr val="bg1"/>
              </a:solidFill>
            </a:rPr>
            <a:t> </a:t>
          </a:r>
          <a:r>
            <a:rPr lang="en-US" sz="3200" b="1" kern="1200" dirty="0" smtClean="0">
              <a:solidFill>
                <a:schemeClr val="bg1"/>
              </a:solidFill>
            </a:rPr>
            <a:t>P</a:t>
          </a:r>
          <a:r>
            <a:rPr lang="id-ID" sz="3200" b="1" kern="1200" dirty="0" smtClean="0">
              <a:solidFill>
                <a:schemeClr val="bg1"/>
              </a:solidFill>
            </a:rPr>
            <a:t>encitraan </a:t>
          </a:r>
          <a:r>
            <a:rPr lang="en-US" sz="3200" b="1" kern="1200" dirty="0" smtClean="0">
              <a:solidFill>
                <a:schemeClr val="bg1"/>
              </a:solidFill>
            </a:rPr>
            <a:t>P</a:t>
          </a:r>
          <a:r>
            <a:rPr lang="id-ID" sz="3200" b="1" kern="1200" dirty="0" smtClean="0">
              <a:solidFill>
                <a:schemeClr val="bg1"/>
              </a:solidFill>
            </a:rPr>
            <a:t>ayudara dan </a:t>
          </a:r>
          <a:r>
            <a:rPr lang="en-US" sz="3200" b="1" kern="1200" dirty="0" smtClean="0">
              <a:solidFill>
                <a:schemeClr val="bg1"/>
              </a:solidFill>
            </a:rPr>
            <a:t>I</a:t>
          </a:r>
          <a:r>
            <a:rPr lang="id-ID" sz="3200" b="1" kern="1200" dirty="0" smtClean="0">
              <a:solidFill>
                <a:schemeClr val="bg1"/>
              </a:solidFill>
            </a:rPr>
            <a:t>nterpretasi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0" y="98624"/>
        <a:ext cx="8534400" cy="1140900"/>
      </dsp:txXfrm>
    </dsp:sp>
    <dsp:sp modelId="{A385D361-752D-4CD2-90FE-4C7630D91A99}">
      <dsp:nvSpPr>
        <dsp:cNvPr id="0" name=""/>
        <dsp:cNvSpPr/>
      </dsp:nvSpPr>
      <dsp:spPr>
        <a:xfrm>
          <a:off x="0" y="1239524"/>
          <a:ext cx="8534400" cy="4529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angle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Ultrasonografi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payudara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dilakukan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dengan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cara</a:t>
          </a:r>
          <a:r>
            <a:rPr lang="en-US" sz="2500" kern="1200" dirty="0" smtClean="0"/>
            <a:t> </a:t>
          </a:r>
          <a:r>
            <a:rPr lang="en-US" sz="2500" i="1" kern="1200" dirty="0" smtClean="0"/>
            <a:t>hand manner </a:t>
          </a:r>
          <a:r>
            <a:rPr lang="en-US" sz="2500" i="0" kern="1200" dirty="0" smtClean="0"/>
            <a:t>yang </a:t>
          </a:r>
          <a:r>
            <a:rPr lang="en-US" sz="2500" kern="1200" dirty="0" err="1" smtClean="0"/>
            <a:t>standar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dengan</a:t>
          </a:r>
          <a:r>
            <a:rPr lang="en-US" sz="2500" kern="1200" dirty="0" smtClean="0"/>
            <a:t> overlapping </a:t>
          </a:r>
          <a:r>
            <a:rPr lang="en-US" sz="2500" kern="1200" dirty="0" err="1" smtClean="0"/>
            <a:t>bidang</a:t>
          </a:r>
          <a:r>
            <a:rPr lang="en-US" sz="2500" kern="1200" dirty="0" smtClean="0"/>
            <a:t> radial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anti radial, </a:t>
          </a:r>
          <a:r>
            <a:rPr lang="en-US" sz="2500" kern="1200" dirty="0" err="1" smtClean="0"/>
            <a:t>meluas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dari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puting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sampai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bagian</a:t>
          </a:r>
          <a:r>
            <a:rPr lang="en-US" sz="2500" kern="1200" dirty="0" smtClean="0"/>
            <a:t> posterior</a:t>
          </a:r>
          <a:endParaRPr lang="en-U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b="1" u="sng" kern="1200" dirty="0" smtClean="0">
              <a:solidFill>
                <a:schemeClr val="accent6">
                  <a:lumMod val="75000"/>
                </a:schemeClr>
              </a:solidFill>
            </a:rPr>
            <a:t>Jika tidak ada temuan </a:t>
          </a:r>
          <a:r>
            <a:rPr lang="id-ID" sz="2500" kern="1200" dirty="0" smtClean="0"/>
            <a:t>abnormal yang teridentifikasi</a:t>
          </a:r>
          <a:r>
            <a:rPr lang="en-US" sz="2500" kern="1200" dirty="0" smtClean="0"/>
            <a:t> (</a:t>
          </a:r>
          <a:r>
            <a:rPr lang="id-ID" sz="2500" u="sng" kern="1200" dirty="0" smtClean="0"/>
            <a:t>didokumentasikan posisi jam 12, 3, 6, dan 9</a:t>
          </a:r>
          <a:r>
            <a:rPr lang="id-ID" sz="2500" kern="1200" dirty="0" smtClean="0"/>
            <a:t>, dan juga pada regio retroareolar</a:t>
          </a:r>
          <a:r>
            <a:rPr lang="en-US" sz="2500" kern="1200" dirty="0" smtClean="0"/>
            <a:t>)</a:t>
          </a:r>
          <a:endParaRPr lang="en-U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Jika </a:t>
          </a:r>
          <a:r>
            <a:rPr lang="en-US" sz="2500" b="1" u="sng" kern="1200" dirty="0" err="1" smtClean="0">
              <a:solidFill>
                <a:srgbClr val="002060"/>
              </a:solidFill>
            </a:rPr>
            <a:t>ter</a:t>
          </a:r>
          <a:r>
            <a:rPr lang="id-ID" sz="2500" b="1" u="sng" kern="1200" dirty="0" smtClean="0">
              <a:solidFill>
                <a:srgbClr val="002060"/>
              </a:solidFill>
            </a:rPr>
            <a:t>da</a:t>
          </a:r>
          <a:r>
            <a:rPr lang="en-US" sz="2500" b="1" u="sng" kern="1200" dirty="0" smtClean="0">
              <a:solidFill>
                <a:srgbClr val="002060"/>
              </a:solidFill>
            </a:rPr>
            <a:t>pat</a:t>
          </a:r>
          <a:r>
            <a:rPr lang="id-ID" sz="2500" b="1" u="sng" kern="1200" dirty="0" smtClean="0">
              <a:solidFill>
                <a:srgbClr val="002060"/>
              </a:solidFill>
            </a:rPr>
            <a:t> temuan</a:t>
          </a:r>
          <a:r>
            <a:rPr lang="en-US" sz="2500" kern="1200" dirty="0" smtClean="0"/>
            <a:t>, </a:t>
          </a:r>
          <a:r>
            <a:rPr lang="en-US" sz="2500" u="sng" kern="1200" dirty="0" err="1" smtClean="0"/>
            <a:t>gambar</a:t>
          </a:r>
          <a:r>
            <a:rPr lang="en-US" sz="2500" u="sng" kern="1200" dirty="0" smtClean="0"/>
            <a:t> </a:t>
          </a:r>
          <a:r>
            <a:rPr lang="en-US" sz="2500" u="sng" kern="1200" dirty="0" err="1" smtClean="0"/>
            <a:t>disimpan</a:t>
          </a:r>
          <a:r>
            <a:rPr lang="en-US" sz="2500" u="sng" kern="1200" dirty="0" smtClean="0"/>
            <a:t> </a:t>
          </a:r>
          <a:r>
            <a:rPr lang="id-ID" sz="2500" u="sng" kern="1200" dirty="0" smtClean="0"/>
            <a:t>dan diukur </a:t>
          </a:r>
          <a:r>
            <a:rPr lang="en-US" sz="2500" u="sng" kern="1200" dirty="0" err="1" smtClean="0"/>
            <a:t>secara</a:t>
          </a:r>
          <a:r>
            <a:rPr lang="en-US" sz="2500" u="sng" kern="1200" dirty="0" smtClean="0"/>
            <a:t> 3D</a:t>
          </a:r>
          <a:endParaRPr lang="en-US" sz="2500" u="sng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</a:t>
          </a:r>
          <a:r>
            <a:rPr lang="id-ID" sz="2500" kern="1200" dirty="0" smtClean="0"/>
            <a:t>emeriksaan diulangi oleh radiologis </a:t>
          </a:r>
          <a:r>
            <a:rPr lang="id-ID" sz="2500" i="1" kern="1200" dirty="0" smtClean="0"/>
            <a:t>imaging</a:t>
          </a:r>
          <a:r>
            <a:rPr lang="id-ID" sz="2500" kern="1200" dirty="0" smtClean="0"/>
            <a:t> payudara yang bersertifikasi</a:t>
          </a:r>
          <a:endParaRPr lang="en-U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0" y="1239524"/>
        <a:ext cx="8534400" cy="4529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700DF-4BB7-4500-A2B0-47D4110EC27F}">
      <dsp:nvSpPr>
        <dsp:cNvPr id="0" name=""/>
        <dsp:cNvSpPr/>
      </dsp:nvSpPr>
      <dsp:spPr>
        <a:xfrm>
          <a:off x="43" y="417030"/>
          <a:ext cx="4130426" cy="865651"/>
        </a:xfrm>
        <a:prstGeom prst="rect">
          <a:avLst/>
        </a:prstGeom>
        <a:solidFill>
          <a:srgbClr val="00B05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>
              <a:solidFill>
                <a:schemeClr val="bg1"/>
              </a:solidFill>
            </a:rPr>
            <a:t>Prosedur </a:t>
          </a:r>
          <a:r>
            <a:rPr lang="en-US" sz="2500" b="1" i="1" kern="1200" dirty="0" smtClean="0">
              <a:solidFill>
                <a:schemeClr val="bg1"/>
              </a:solidFill>
            </a:rPr>
            <a:t>U</a:t>
          </a:r>
          <a:r>
            <a:rPr lang="id-ID" sz="2500" b="1" i="1" kern="1200" dirty="0" smtClean="0">
              <a:solidFill>
                <a:schemeClr val="bg1"/>
              </a:solidFill>
            </a:rPr>
            <a:t>ltraso</a:t>
          </a:r>
          <a:r>
            <a:rPr lang="en-US" sz="2500" b="1" i="1" kern="1200" dirty="0" smtClean="0">
              <a:solidFill>
                <a:schemeClr val="bg1"/>
              </a:solidFill>
            </a:rPr>
            <a:t>und-Guided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43" y="417030"/>
        <a:ext cx="4130426" cy="865651"/>
      </dsp:txXfrm>
    </dsp:sp>
    <dsp:sp modelId="{DB9A9E9B-0BF0-4E77-82FD-25D48146E11A}">
      <dsp:nvSpPr>
        <dsp:cNvPr id="0" name=""/>
        <dsp:cNvSpPr/>
      </dsp:nvSpPr>
      <dsp:spPr>
        <a:xfrm>
          <a:off x="43" y="1282682"/>
          <a:ext cx="4130426" cy="41518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Seluruh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prosedur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biopsi</a:t>
          </a:r>
          <a:r>
            <a:rPr lang="en-US" sz="2500" kern="1200" dirty="0" smtClean="0"/>
            <a:t> USG-Guided </a:t>
          </a:r>
          <a:r>
            <a:rPr lang="en-US" sz="2500" kern="1200" dirty="0" err="1" smtClean="0"/>
            <a:t>menggunakan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jarum</a:t>
          </a:r>
          <a:r>
            <a:rPr lang="en-US" sz="2500" kern="1200" dirty="0" smtClean="0"/>
            <a:t> </a:t>
          </a:r>
          <a:r>
            <a:rPr lang="en-US" sz="2500" i="1" kern="1200" dirty="0" smtClean="0"/>
            <a:t>Core biopsy</a:t>
          </a:r>
          <a:r>
            <a:rPr lang="en-US" sz="2500" i="0" kern="1200" dirty="0" smtClean="0"/>
            <a:t> 14 G </a:t>
          </a:r>
          <a:r>
            <a:rPr lang="en-US" sz="2500" i="0" kern="1200" dirty="0" err="1" smtClean="0"/>
            <a:t>atau</a:t>
          </a:r>
          <a:r>
            <a:rPr lang="en-US" sz="2500" i="0" kern="1200" dirty="0" smtClean="0"/>
            <a:t> 12 G</a:t>
          </a:r>
          <a:endParaRPr lang="en-US" sz="2500" i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Seluruh aspirasi kista dilakukan dengan jarum 18 Gauge</a:t>
          </a:r>
          <a:endParaRPr lang="en-US" sz="2500" kern="1200" dirty="0"/>
        </a:p>
      </dsp:txBody>
      <dsp:txXfrm>
        <a:off x="43" y="1282682"/>
        <a:ext cx="4130426" cy="4151812"/>
      </dsp:txXfrm>
    </dsp:sp>
    <dsp:sp modelId="{5DAB5797-F983-4B5C-B131-E9CB47AC0CD0}">
      <dsp:nvSpPr>
        <dsp:cNvPr id="0" name=""/>
        <dsp:cNvSpPr/>
      </dsp:nvSpPr>
      <dsp:spPr>
        <a:xfrm>
          <a:off x="4708729" y="417030"/>
          <a:ext cx="4130426" cy="865651"/>
        </a:xfrm>
        <a:prstGeom prst="rect">
          <a:avLst/>
        </a:prstGeom>
        <a:solidFill>
          <a:srgbClr val="00206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/>
            <a:t>Analisis statistik</a:t>
          </a:r>
          <a:endParaRPr lang="en-US" sz="2500" kern="1200" dirty="0"/>
        </a:p>
      </dsp:txBody>
      <dsp:txXfrm>
        <a:off x="4708729" y="417030"/>
        <a:ext cx="4130426" cy="865651"/>
      </dsp:txXfrm>
    </dsp:sp>
    <dsp:sp modelId="{874E8004-4077-4FE9-8CB0-0433B12FB0EB}">
      <dsp:nvSpPr>
        <dsp:cNvPr id="0" name=""/>
        <dsp:cNvSpPr/>
      </dsp:nvSpPr>
      <dsp:spPr>
        <a:xfrm>
          <a:off x="4708729" y="1282682"/>
          <a:ext cx="4130426" cy="4151812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Uji </a:t>
          </a:r>
          <a:r>
            <a:rPr lang="id-ID" sz="2500" i="1" kern="1200" dirty="0" smtClean="0"/>
            <a:t>Chi-square</a:t>
          </a:r>
          <a:r>
            <a:rPr lang="id-ID" sz="2500" kern="1200" dirty="0" smtClean="0"/>
            <a:t> digunakan untuk</a:t>
          </a:r>
          <a:r>
            <a:rPr lang="en-US" sz="2500" kern="1200" dirty="0" smtClean="0"/>
            <a:t> data </a:t>
          </a:r>
          <a:r>
            <a:rPr lang="en-US" sz="2500" kern="1200" dirty="0" err="1" smtClean="0"/>
            <a:t>diskrit</a:t>
          </a:r>
          <a:r>
            <a:rPr lang="en-US" sz="2500" kern="1200" smtClean="0"/>
            <a:t>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i="1" kern="1200" dirty="0" smtClean="0"/>
            <a:t>t-test</a:t>
          </a:r>
          <a:r>
            <a:rPr lang="id-ID" sz="2500" kern="1200" dirty="0" smtClean="0"/>
            <a:t> untuk data kontinu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Perbedaan signifikan secara statistik dipert</a:t>
          </a:r>
          <a:r>
            <a:rPr lang="en-US" sz="2500" kern="1200" dirty="0" err="1" smtClean="0"/>
            <a:t>i</a:t>
          </a:r>
          <a:r>
            <a:rPr lang="id-ID" sz="2500" kern="1200" dirty="0" smtClean="0"/>
            <a:t>mbangkan pada </a:t>
          </a:r>
          <a:r>
            <a:rPr lang="id-ID" sz="2500" i="1" kern="1200" dirty="0" smtClean="0"/>
            <a:t>P </a:t>
          </a:r>
          <a:r>
            <a:rPr lang="id-ID" sz="2500" kern="1200" dirty="0" smtClean="0"/>
            <a:t>&lt; 0,05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Analisis statistik dilakukan menggunakan </a:t>
          </a:r>
          <a:r>
            <a:rPr lang="id-ID" sz="2500" i="1" kern="1200" dirty="0" smtClean="0"/>
            <a:t>MedCalc Statistival Software</a:t>
          </a:r>
          <a:r>
            <a:rPr lang="id-ID" sz="2500" kern="1200" dirty="0" smtClean="0"/>
            <a:t>, Versi 12.3.0 </a:t>
          </a:r>
          <a:endParaRPr lang="en-US" sz="2500" kern="1200" dirty="0"/>
        </a:p>
      </dsp:txBody>
      <dsp:txXfrm>
        <a:off x="4708729" y="1282682"/>
        <a:ext cx="4130426" cy="41518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83F3-8414-4B1B-A43B-94A39608A0ED}">
      <dsp:nvSpPr>
        <dsp:cNvPr id="0" name=""/>
        <dsp:cNvSpPr/>
      </dsp:nvSpPr>
      <dsp:spPr>
        <a:xfrm>
          <a:off x="-7453248" y="-1119443"/>
          <a:ext cx="8715888" cy="871588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0037E-F944-46F9-96B2-82C10552C1A1}">
      <dsp:nvSpPr>
        <dsp:cNvPr id="0" name=""/>
        <dsp:cNvSpPr/>
      </dsp:nvSpPr>
      <dsp:spPr>
        <a:xfrm>
          <a:off x="766204" y="863189"/>
          <a:ext cx="8993809" cy="864420"/>
        </a:xfrm>
        <a:prstGeom prst="rect">
          <a:avLst/>
        </a:prstGeom>
        <a:solidFill>
          <a:srgbClr val="002060"/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22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Penelitian kami hanya melibatkan wanita </a:t>
          </a:r>
          <a:r>
            <a:rPr lang="id-ID" sz="2000" b="1" kern="1200" dirty="0" smtClean="0">
              <a:solidFill>
                <a:srgbClr val="FFC000"/>
              </a:solidFill>
            </a:rPr>
            <a:t>asimptomatik</a:t>
          </a:r>
          <a:r>
            <a:rPr lang="id-ID" sz="2000" kern="1200" dirty="0" smtClean="0"/>
            <a:t> dengan jaringan payudara padat yang </a:t>
          </a:r>
          <a:r>
            <a:rPr lang="id-ID" sz="2000" b="1" kern="1200" dirty="0" smtClean="0">
              <a:solidFill>
                <a:srgbClr val="FFC000"/>
              </a:solidFill>
            </a:rPr>
            <a:t>tidak berisiko tinggi </a:t>
          </a:r>
          <a:endParaRPr lang="en-US" sz="2000" b="1" kern="1200" dirty="0">
            <a:solidFill>
              <a:srgbClr val="FFC000"/>
            </a:solidFill>
          </a:endParaRPr>
        </a:p>
      </dsp:txBody>
      <dsp:txXfrm>
        <a:off x="766204" y="863189"/>
        <a:ext cx="8993809" cy="864420"/>
      </dsp:txXfrm>
    </dsp:sp>
    <dsp:sp modelId="{A6B142CA-E76D-48A7-B202-2EBC06549701}">
      <dsp:nvSpPr>
        <dsp:cNvPr id="0" name=""/>
        <dsp:cNvSpPr/>
      </dsp:nvSpPr>
      <dsp:spPr>
        <a:xfrm>
          <a:off x="20726" y="648064"/>
          <a:ext cx="1490956" cy="1294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96CAE-0F24-4A2B-BCBC-734043ED20EC}">
      <dsp:nvSpPr>
        <dsp:cNvPr id="0" name=""/>
        <dsp:cNvSpPr/>
      </dsp:nvSpPr>
      <dsp:spPr>
        <a:xfrm>
          <a:off x="702737" y="2073015"/>
          <a:ext cx="9038484" cy="168324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22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Beberapa penelitian sebelumnya pada skrining tambahan dengan </a:t>
          </a:r>
          <a:r>
            <a:rPr lang="id-ID" sz="2000" kern="1200" dirty="0" smtClean="0">
              <a:solidFill>
                <a:schemeClr val="bg1"/>
              </a:solidFill>
            </a:rPr>
            <a:t>ultraso</a:t>
          </a:r>
          <a:r>
            <a:rPr lang="en-US" sz="2000" kern="1200" dirty="0" smtClean="0">
              <a:solidFill>
                <a:schemeClr val="bg1"/>
              </a:solidFill>
            </a:rPr>
            <a:t>und</a:t>
          </a:r>
          <a:r>
            <a:rPr lang="id-ID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payudara untuk jaringan payudara padat </a:t>
          </a:r>
          <a:r>
            <a:rPr lang="id-ID" sz="2000" b="1" kern="1200" dirty="0" smtClean="0">
              <a:solidFill>
                <a:schemeClr val="bg1"/>
              </a:solidFill>
            </a:rPr>
            <a:t>hanya melibatkan wanita berisiko tinggi </a:t>
          </a:r>
          <a:r>
            <a:rPr lang="id-ID" sz="2000" kern="1200" dirty="0" smtClean="0">
              <a:solidFill>
                <a:schemeClr val="bg1"/>
              </a:solidFill>
            </a:rPr>
            <a:t>untuk kanker payudara, sedangkan lainnya melibatkan </a:t>
          </a:r>
          <a:r>
            <a:rPr lang="id-ID" sz="2000" b="1" kern="1200" dirty="0" smtClean="0">
              <a:solidFill>
                <a:schemeClr val="bg1"/>
              </a:solidFill>
            </a:rPr>
            <a:t>wanita simptomatik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02737" y="2073015"/>
        <a:ext cx="9038484" cy="1683242"/>
      </dsp:txXfrm>
    </dsp:sp>
    <dsp:sp modelId="{E15D22F5-5235-4B8B-9A9D-25506FB3E6E9}">
      <dsp:nvSpPr>
        <dsp:cNvPr id="0" name=""/>
        <dsp:cNvSpPr/>
      </dsp:nvSpPr>
      <dsp:spPr>
        <a:xfrm>
          <a:off x="0" y="2105429"/>
          <a:ext cx="1403323" cy="1457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FB7EE-F1F4-4112-9D65-BCA6E8535A9B}">
      <dsp:nvSpPr>
        <dsp:cNvPr id="0" name=""/>
        <dsp:cNvSpPr/>
      </dsp:nvSpPr>
      <dsp:spPr>
        <a:xfrm>
          <a:off x="283147" y="4101922"/>
          <a:ext cx="9474798" cy="1727519"/>
        </a:xfrm>
        <a:prstGeom prst="rect">
          <a:avLst/>
        </a:prstGeom>
        <a:solidFill>
          <a:srgbClr val="FFC000"/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224" tIns="50800" rIns="50800" bIns="50800" numCol="1" spcCol="1270" anchor="ctr" anchorCtr="0">
          <a:noAutofit/>
        </a:bodyPr>
        <a:lstStyle/>
        <a:p>
          <a:pPr marL="280988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Kemiripan metodologikal penting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studi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ini</a:t>
          </a:r>
          <a:r>
            <a:rPr lang="id-ID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dengan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id-ID" sz="2000" kern="1200" dirty="0" smtClean="0">
              <a:solidFill>
                <a:schemeClr val="bg1"/>
              </a:solidFill>
            </a:rPr>
            <a:t>beberapa penelitian sebelumnya adalah </a:t>
          </a:r>
          <a:r>
            <a:rPr lang="id-ID" sz="2000" b="1" kern="1200" dirty="0" smtClean="0">
              <a:solidFill>
                <a:schemeClr val="bg1"/>
              </a:solidFill>
            </a:rPr>
            <a:t>menggunakan hasil biopsi dan hasil dari </a:t>
          </a:r>
          <a:r>
            <a:rPr lang="id-ID" sz="2000" b="1" i="1" kern="1200" dirty="0" smtClean="0">
              <a:solidFill>
                <a:schemeClr val="bg1"/>
              </a:solidFill>
            </a:rPr>
            <a:t>follow-up</a:t>
          </a:r>
          <a:r>
            <a:rPr lang="id-ID" sz="2000" b="1" kern="1200" dirty="0" smtClean="0">
              <a:solidFill>
                <a:schemeClr val="bg1"/>
              </a:solidFill>
            </a:rPr>
            <a:t> 1 tahun</a:t>
          </a:r>
          <a:r>
            <a:rPr lang="id-ID" sz="2000" kern="1200" dirty="0" smtClean="0">
              <a:solidFill>
                <a:schemeClr val="bg1"/>
              </a:solidFill>
            </a:rPr>
            <a:t> sebagai </a:t>
          </a:r>
          <a:r>
            <a:rPr lang="id-ID" sz="2000" b="1" kern="1200" dirty="0" smtClean="0">
              <a:solidFill>
                <a:schemeClr val="bg1"/>
              </a:solidFill>
            </a:rPr>
            <a:t>standard referensi</a:t>
          </a:r>
          <a:r>
            <a:rPr lang="id-ID" sz="2000" kern="1200" dirty="0" smtClean="0">
              <a:solidFill>
                <a:schemeClr val="bg1"/>
              </a:solidFill>
            </a:rPr>
            <a:t> untuk </a:t>
          </a:r>
          <a:r>
            <a:rPr lang="id-ID" sz="2000" b="1" kern="1200" dirty="0" smtClean="0">
              <a:solidFill>
                <a:schemeClr val="bg1"/>
              </a:solidFill>
            </a:rPr>
            <a:t>menilai hasil negatif palsu, termasuk okurensi interval kanke</a:t>
          </a:r>
          <a:r>
            <a:rPr lang="en-US" sz="2000" b="1" kern="1200" dirty="0" smtClean="0">
              <a:solidFill>
                <a:schemeClr val="bg1"/>
              </a:solidFill>
            </a:rPr>
            <a:t>r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3147" y="4101922"/>
        <a:ext cx="9474798" cy="1727519"/>
      </dsp:txXfrm>
    </dsp:sp>
    <dsp:sp modelId="{93B72D75-617B-466F-AB0F-A214CB48811F}">
      <dsp:nvSpPr>
        <dsp:cNvPr id="0" name=""/>
        <dsp:cNvSpPr/>
      </dsp:nvSpPr>
      <dsp:spPr>
        <a:xfrm>
          <a:off x="0" y="4216381"/>
          <a:ext cx="1507764" cy="1498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83F3-8414-4B1B-A43B-94A39608A0ED}">
      <dsp:nvSpPr>
        <dsp:cNvPr id="0" name=""/>
        <dsp:cNvSpPr/>
      </dsp:nvSpPr>
      <dsp:spPr>
        <a:xfrm>
          <a:off x="-7219369" y="-1119443"/>
          <a:ext cx="8715888" cy="871588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902B5-A4BA-4081-8C2B-18580F218AAF}">
      <dsp:nvSpPr>
        <dsp:cNvPr id="0" name=""/>
        <dsp:cNvSpPr/>
      </dsp:nvSpPr>
      <dsp:spPr>
        <a:xfrm>
          <a:off x="1236494" y="925304"/>
          <a:ext cx="8757399" cy="185034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871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bg1"/>
              </a:solidFill>
            </a:rPr>
            <a:t>Hasil </a:t>
          </a:r>
          <a:r>
            <a:rPr lang="en-US" sz="2200" kern="1200" dirty="0" err="1" smtClean="0">
              <a:solidFill>
                <a:schemeClr val="bg1"/>
              </a:solidFill>
            </a:rPr>
            <a:t>pada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studi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ini</a:t>
          </a:r>
          <a:r>
            <a:rPr lang="id-ID" sz="2200" kern="1200" dirty="0" smtClean="0">
              <a:solidFill>
                <a:schemeClr val="bg1"/>
              </a:solidFill>
            </a:rPr>
            <a:t> memiliki beberapa kemiripan terhadap hasil penelitian sebelumnya, termasuk </a:t>
          </a:r>
          <a:r>
            <a:rPr lang="id-ID" sz="2200" b="1" kern="1200" dirty="0" smtClean="0">
              <a:solidFill>
                <a:schemeClr val="bg1"/>
              </a:solidFill>
            </a:rPr>
            <a:t>proporsi subjek dengan BI-RADS kategori 1, 2, dan 3</a:t>
          </a:r>
          <a:r>
            <a:rPr lang="id-ID" sz="2200" kern="1200" dirty="0" smtClean="0">
              <a:solidFill>
                <a:schemeClr val="bg1"/>
              </a:solidFill>
            </a:rPr>
            <a:t>, </a:t>
          </a:r>
          <a:r>
            <a:rPr lang="id-ID" sz="2200" b="1" kern="1200" dirty="0" smtClean="0">
              <a:solidFill>
                <a:schemeClr val="bg1"/>
              </a:solidFill>
            </a:rPr>
            <a:t>rasio biopsi, dan fibroadenoma serta fibrosis stromal yang ditemukan paling sering pada temuan patologi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236494" y="925304"/>
        <a:ext cx="8757399" cy="1850349"/>
      </dsp:txXfrm>
    </dsp:sp>
    <dsp:sp modelId="{C6226276-9C0A-4A2A-9BCD-2BF69194EF2E}">
      <dsp:nvSpPr>
        <dsp:cNvPr id="0" name=""/>
        <dsp:cNvSpPr/>
      </dsp:nvSpPr>
      <dsp:spPr>
        <a:xfrm>
          <a:off x="-11693" y="652955"/>
          <a:ext cx="2496375" cy="2395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9F2508-76AA-47CA-8E98-94B0404261C2}">
      <dsp:nvSpPr>
        <dsp:cNvPr id="0" name=""/>
        <dsp:cNvSpPr/>
      </dsp:nvSpPr>
      <dsp:spPr>
        <a:xfrm>
          <a:off x="1236494" y="3701346"/>
          <a:ext cx="8757399" cy="1850349"/>
        </a:xfrm>
        <a:prstGeom prst="rect">
          <a:avLst/>
        </a:prstGeom>
        <a:solidFill>
          <a:srgbClr val="92D05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871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Keterbatasan</a:t>
          </a:r>
          <a:r>
            <a:rPr lang="id-ID" sz="2200" kern="1200" dirty="0" smtClean="0">
              <a:solidFill>
                <a:schemeClr val="bg1"/>
              </a:solidFill>
            </a:rPr>
            <a:t> pada penelitian kami termasuk ukuran populasi yang kecil, yang kemungkinan bertanggung jawab atas fakta bahwa tidak ada karsinoma yang ditemukan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236494" y="3701346"/>
        <a:ext cx="8757399" cy="1850349"/>
      </dsp:txXfrm>
    </dsp:sp>
    <dsp:sp modelId="{B92B63A0-955C-45FE-BB48-49E99700EFC5}">
      <dsp:nvSpPr>
        <dsp:cNvPr id="0" name=""/>
        <dsp:cNvSpPr/>
      </dsp:nvSpPr>
      <dsp:spPr>
        <a:xfrm>
          <a:off x="80025" y="3470052"/>
          <a:ext cx="2312936" cy="2312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F1B6-C3F2-4C40-A15F-67DEFC0B76F9}">
      <dsp:nvSpPr>
        <dsp:cNvPr id="0" name=""/>
        <dsp:cNvSpPr/>
      </dsp:nvSpPr>
      <dsp:spPr>
        <a:xfrm rot="5400000">
          <a:off x="-266915" y="274070"/>
          <a:ext cx="1779435" cy="12456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+mj-lt"/>
            </a:rPr>
            <a:t>P</a:t>
          </a:r>
          <a:endParaRPr lang="en-US" sz="30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629956"/>
        <a:ext cx="1245604" cy="533831"/>
      </dsp:txXfrm>
    </dsp:sp>
    <dsp:sp modelId="{C109B634-2BC8-486D-A67B-E29F9082DBBA}">
      <dsp:nvSpPr>
        <dsp:cNvPr id="0" name=""/>
        <dsp:cNvSpPr/>
      </dsp:nvSpPr>
      <dsp:spPr>
        <a:xfrm rot="5400000">
          <a:off x="4540285" y="-3287525"/>
          <a:ext cx="1156633" cy="7745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>
              <a:solidFill>
                <a:schemeClr val="bg1"/>
              </a:solidFill>
            </a:rPr>
            <a:t>wanita </a:t>
          </a:r>
          <a:r>
            <a:rPr lang="id-ID" sz="2200" b="1" kern="1200" dirty="0" smtClean="0">
              <a:solidFill>
                <a:schemeClr val="bg1"/>
              </a:solidFill>
            </a:rPr>
            <a:t>asimptomatik </a:t>
          </a:r>
          <a:r>
            <a:rPr lang="id-ID" sz="2200" kern="1200" dirty="0" smtClean="0">
              <a:solidFill>
                <a:schemeClr val="bg1"/>
              </a:solidFill>
            </a:rPr>
            <a:t>dengan jaringan </a:t>
          </a:r>
          <a:r>
            <a:rPr lang="en-US" sz="2200" kern="1200" dirty="0" err="1" smtClean="0">
              <a:solidFill>
                <a:schemeClr val="bg1"/>
              </a:solidFill>
            </a:rPr>
            <a:t>padat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id-ID" sz="2200" kern="1200" dirty="0" smtClean="0">
              <a:solidFill>
                <a:schemeClr val="bg1"/>
              </a:solidFill>
            </a:rPr>
            <a:t>payudara yang tidak berisiko tinggi mengalami kanker payudara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dan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telah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menjalani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id-ID" sz="2200" b="1" kern="1200" dirty="0" smtClean="0">
              <a:solidFill>
                <a:schemeClr val="bg1"/>
              </a:solidFill>
            </a:rPr>
            <a:t>skrining mammogram bilateral </a:t>
          </a:r>
          <a:r>
            <a:rPr lang="en-US" sz="2200" b="1" kern="1200" dirty="0" err="1" smtClean="0">
              <a:solidFill>
                <a:schemeClr val="bg1"/>
              </a:solidFill>
            </a:rPr>
            <a:t>dengan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hasil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id-ID" sz="2200" b="1" kern="1200" dirty="0" smtClean="0">
              <a:solidFill>
                <a:schemeClr val="bg1"/>
              </a:solidFill>
            </a:rPr>
            <a:t>negatif</a:t>
          </a:r>
          <a:r>
            <a:rPr lang="id-ID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endParaRPr lang="en-US" sz="2200" kern="1200" dirty="0"/>
        </a:p>
      </dsp:txBody>
      <dsp:txXfrm rot="-5400000">
        <a:off x="1245604" y="63618"/>
        <a:ext cx="7689533" cy="1043709"/>
      </dsp:txXfrm>
    </dsp:sp>
    <dsp:sp modelId="{48DFD7D5-FB2B-4A77-84A2-C473574143F0}">
      <dsp:nvSpPr>
        <dsp:cNvPr id="0" name=""/>
        <dsp:cNvSpPr/>
      </dsp:nvSpPr>
      <dsp:spPr>
        <a:xfrm rot="5400000">
          <a:off x="-266915" y="1911355"/>
          <a:ext cx="1779435" cy="1245604"/>
        </a:xfrm>
        <a:prstGeom prst="chevron">
          <a:avLst/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shade val="63000"/>
                <a:satMod val="110000"/>
              </a:schemeClr>
            </a:gs>
            <a:gs pos="30000">
              <a:schemeClr val="accent4">
                <a:hueOff val="-2757287"/>
                <a:satOff val="15482"/>
                <a:lumOff val="-719"/>
                <a:alphaOff val="0"/>
                <a:shade val="90000"/>
                <a:satMod val="120000"/>
              </a:schemeClr>
            </a:gs>
            <a:gs pos="45000">
              <a:schemeClr val="accent4">
                <a:hueOff val="-2757287"/>
                <a:satOff val="15482"/>
                <a:lumOff val="-719"/>
                <a:alphaOff val="0"/>
                <a:shade val="100000"/>
                <a:satMod val="128000"/>
              </a:schemeClr>
            </a:gs>
            <a:gs pos="55000">
              <a:schemeClr val="accent4">
                <a:hueOff val="-2757287"/>
                <a:satOff val="15482"/>
                <a:lumOff val="-719"/>
                <a:alphaOff val="0"/>
                <a:shade val="100000"/>
                <a:satMod val="128000"/>
              </a:schemeClr>
            </a:gs>
            <a:gs pos="73000">
              <a:schemeClr val="accent4">
                <a:hueOff val="-2757287"/>
                <a:satOff val="15482"/>
                <a:lumOff val="-719"/>
                <a:alphaOff val="0"/>
                <a:shade val="90000"/>
                <a:satMod val="120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+mj-lt"/>
            </a:rPr>
            <a:t>I</a:t>
          </a:r>
          <a:endParaRPr lang="en-US" sz="30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2267241"/>
        <a:ext cx="1245604" cy="533831"/>
      </dsp:txXfrm>
    </dsp:sp>
    <dsp:sp modelId="{73CC6A20-12B4-44DE-8278-A6AECC2C790B}">
      <dsp:nvSpPr>
        <dsp:cNvPr id="0" name=""/>
        <dsp:cNvSpPr/>
      </dsp:nvSpPr>
      <dsp:spPr>
        <a:xfrm rot="5400000">
          <a:off x="4540285" y="-1650241"/>
          <a:ext cx="1156633" cy="7745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USG </a:t>
          </a:r>
          <a:r>
            <a:rPr lang="en-US" sz="2400" kern="1200" dirty="0" err="1" smtClean="0"/>
            <a:t>payudara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biopsi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jaringan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payudara</a:t>
          </a:r>
          <a:endParaRPr lang="en-US" sz="2400" kern="1200" dirty="0"/>
        </a:p>
      </dsp:txBody>
      <dsp:txXfrm rot="-5400000">
        <a:off x="1245604" y="1700902"/>
        <a:ext cx="7689533" cy="1043709"/>
      </dsp:txXfrm>
    </dsp:sp>
    <dsp:sp modelId="{AE78AF5B-CF71-406B-8846-C3F2D767733F}">
      <dsp:nvSpPr>
        <dsp:cNvPr id="0" name=""/>
        <dsp:cNvSpPr/>
      </dsp:nvSpPr>
      <dsp:spPr>
        <a:xfrm rot="5400000">
          <a:off x="-266915" y="3548639"/>
          <a:ext cx="1779435" cy="1245604"/>
        </a:xfrm>
        <a:prstGeom prst="chevron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shade val="63000"/>
                <a:satMod val="110000"/>
              </a:schemeClr>
            </a:gs>
            <a:gs pos="30000">
              <a:schemeClr val="accent4">
                <a:hueOff val="-5514574"/>
                <a:satOff val="30963"/>
                <a:lumOff val="-1437"/>
                <a:alphaOff val="0"/>
                <a:shade val="90000"/>
                <a:satMod val="120000"/>
              </a:schemeClr>
            </a:gs>
            <a:gs pos="45000">
              <a:schemeClr val="accent4">
                <a:hueOff val="-5514574"/>
                <a:satOff val="30963"/>
                <a:lumOff val="-1437"/>
                <a:alphaOff val="0"/>
                <a:shade val="100000"/>
                <a:satMod val="128000"/>
              </a:schemeClr>
            </a:gs>
            <a:gs pos="55000">
              <a:schemeClr val="accent4">
                <a:hueOff val="-5514574"/>
                <a:satOff val="30963"/>
                <a:lumOff val="-1437"/>
                <a:alphaOff val="0"/>
                <a:shade val="100000"/>
                <a:satMod val="128000"/>
              </a:schemeClr>
            </a:gs>
            <a:gs pos="73000">
              <a:schemeClr val="accent4">
                <a:hueOff val="-5514574"/>
                <a:satOff val="30963"/>
                <a:lumOff val="-1437"/>
                <a:alphaOff val="0"/>
                <a:shade val="90000"/>
                <a:satMod val="120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+mj-lt"/>
            </a:rPr>
            <a:t>C</a:t>
          </a:r>
          <a:endParaRPr lang="en-US" sz="30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3904525"/>
        <a:ext cx="1245604" cy="533831"/>
      </dsp:txXfrm>
    </dsp:sp>
    <dsp:sp modelId="{EB7D9DA5-80FE-4D54-9A26-1332D25C3BE4}">
      <dsp:nvSpPr>
        <dsp:cNvPr id="0" name=""/>
        <dsp:cNvSpPr/>
      </dsp:nvSpPr>
      <dsp:spPr>
        <a:xfrm rot="5400000">
          <a:off x="4540285" y="-12956"/>
          <a:ext cx="1156633" cy="7745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-</a:t>
          </a:r>
          <a:endParaRPr lang="en-US" sz="3500" kern="1200" dirty="0"/>
        </a:p>
      </dsp:txBody>
      <dsp:txXfrm rot="-5400000">
        <a:off x="1245604" y="3338187"/>
        <a:ext cx="7689533" cy="1043709"/>
      </dsp:txXfrm>
    </dsp:sp>
    <dsp:sp modelId="{33F03462-AA22-4CD2-A4FF-948D36AD3D6A}">
      <dsp:nvSpPr>
        <dsp:cNvPr id="0" name=""/>
        <dsp:cNvSpPr/>
      </dsp:nvSpPr>
      <dsp:spPr>
        <a:xfrm rot="5400000">
          <a:off x="-266915" y="5185924"/>
          <a:ext cx="1779435" cy="1245604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hade val="63000"/>
                <a:satMod val="110000"/>
              </a:schemeClr>
            </a:gs>
            <a:gs pos="30000">
              <a:schemeClr val="accent4">
                <a:hueOff val="-8271860"/>
                <a:satOff val="46445"/>
                <a:lumOff val="-2156"/>
                <a:alphaOff val="0"/>
                <a:shade val="90000"/>
                <a:satMod val="120000"/>
              </a:schemeClr>
            </a:gs>
            <a:gs pos="45000">
              <a:schemeClr val="accent4">
                <a:hueOff val="-8271860"/>
                <a:satOff val="46445"/>
                <a:lumOff val="-2156"/>
                <a:alphaOff val="0"/>
                <a:shade val="100000"/>
                <a:satMod val="128000"/>
              </a:schemeClr>
            </a:gs>
            <a:gs pos="55000">
              <a:schemeClr val="accent4">
                <a:hueOff val="-8271860"/>
                <a:satOff val="46445"/>
                <a:lumOff val="-2156"/>
                <a:alphaOff val="0"/>
                <a:shade val="100000"/>
                <a:satMod val="128000"/>
              </a:schemeClr>
            </a:gs>
            <a:gs pos="73000">
              <a:schemeClr val="accent4">
                <a:hueOff val="-8271860"/>
                <a:satOff val="46445"/>
                <a:lumOff val="-2156"/>
                <a:alphaOff val="0"/>
                <a:shade val="90000"/>
                <a:satMod val="12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+mj-lt"/>
            </a:rPr>
            <a:t>O</a:t>
          </a:r>
          <a:endParaRPr lang="en-US" sz="30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5541810"/>
        <a:ext cx="1245604" cy="533831"/>
      </dsp:txXfrm>
    </dsp:sp>
    <dsp:sp modelId="{C2FCD292-02C3-42E5-B8B4-A32C188E24CF}">
      <dsp:nvSpPr>
        <dsp:cNvPr id="0" name=""/>
        <dsp:cNvSpPr/>
      </dsp:nvSpPr>
      <dsp:spPr>
        <a:xfrm rot="5400000">
          <a:off x="4540285" y="1624328"/>
          <a:ext cx="1156633" cy="7745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>
              <a:effectLst/>
            </a:rPr>
            <a:t>Fibroadenoma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500" kern="1200" dirty="0" smtClean="0">
              <a:effectLst/>
            </a:rPr>
            <a:t>Fibrosis stroma</a:t>
          </a:r>
          <a:endParaRPr lang="en-US" sz="3500" kern="1200" dirty="0"/>
        </a:p>
      </dsp:txBody>
      <dsp:txXfrm rot="-5400000">
        <a:off x="1245604" y="4975471"/>
        <a:ext cx="7689533" cy="104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195F-26FF-4D8B-9772-DA7D28322B3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C465-9296-4DF3-86F3-69D20231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C465-9296-4DF3-86F3-69D202313D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8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C465-9296-4DF3-86F3-69D202313D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C925-04C0-498F-8EA3-A6D80D5E4248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839B-BF8C-45A7-88FC-8AE31AB1B5AE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110-8816-4752-803E-5949530B8DC0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3803-C82E-4067-9274-51B9CC06EC6F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3668-DFCC-45D4-8D44-B36A564185FF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02CF-8A83-43F3-8EB9-D16E66FCD306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0A64-5920-4D0B-9763-90A42AA8ABFE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BB4E-F9D7-48C3-86AD-8BDC9A82DF87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41A-D75A-43DB-A7F5-F860543BD37A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ADF8-5E2B-4446-9D5C-9D0E6FFBBFB3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C25-1816-4C59-8795-0B380AB75AEE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46E602A-6036-4EE0-8B4B-6A358542BB61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0D9EDF0-5182-4F0B-AC2A-84BE5C00A0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705600" cy="2286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Kegunaan </a:t>
            </a:r>
            <a:r>
              <a:rPr lang="en-US" sz="2400" b="1" dirty="0" smtClean="0"/>
              <a:t>S</a:t>
            </a:r>
            <a:r>
              <a:rPr lang="id-ID" sz="2400" b="1" dirty="0" smtClean="0"/>
              <a:t>krining </a:t>
            </a:r>
            <a:r>
              <a:rPr lang="en-US" sz="2400" b="1" dirty="0"/>
              <a:t>T</a:t>
            </a:r>
            <a:r>
              <a:rPr lang="id-ID" sz="2400" b="1" dirty="0" smtClean="0"/>
              <a:t>ambahan </a:t>
            </a:r>
            <a:r>
              <a:rPr lang="en-US" sz="2400" b="1" dirty="0" err="1" smtClean="0"/>
              <a:t>Menggunakan</a:t>
            </a:r>
            <a:r>
              <a:rPr lang="id-ID" sz="2400" b="1" dirty="0" smtClean="0"/>
              <a:t> </a:t>
            </a:r>
            <a:r>
              <a:rPr lang="en-US" sz="2400" b="1" dirty="0" smtClean="0"/>
              <a:t>U</a:t>
            </a:r>
            <a:r>
              <a:rPr lang="id-ID" sz="2400" b="1" dirty="0" smtClean="0"/>
              <a:t>ltraso</a:t>
            </a:r>
            <a:r>
              <a:rPr lang="en-US" sz="2400" b="1" dirty="0" smtClean="0"/>
              <a:t>und</a:t>
            </a:r>
            <a:r>
              <a:rPr lang="id-ID" sz="2400" b="1" dirty="0" smtClean="0"/>
              <a:t> </a:t>
            </a:r>
            <a:r>
              <a:rPr lang="en-US" sz="2400" b="1" dirty="0"/>
              <a:t>P</a:t>
            </a:r>
            <a:r>
              <a:rPr lang="id-ID" sz="2400" b="1" dirty="0" smtClean="0"/>
              <a:t>ayudara </a:t>
            </a:r>
            <a:r>
              <a:rPr lang="en-US" sz="2400" b="1" dirty="0"/>
              <a:t>P</a:t>
            </a:r>
            <a:r>
              <a:rPr lang="id-ID" sz="2400" b="1" dirty="0" smtClean="0"/>
              <a:t>ada </a:t>
            </a:r>
            <a:r>
              <a:rPr lang="en-US" sz="2400" b="1" dirty="0"/>
              <a:t>W</a:t>
            </a:r>
            <a:r>
              <a:rPr lang="id-ID" sz="2400" b="1" dirty="0" smtClean="0"/>
              <a:t>anita </a:t>
            </a:r>
            <a:r>
              <a:rPr lang="en-US" sz="2400" b="1" dirty="0" smtClean="0"/>
              <a:t>T</a:t>
            </a:r>
            <a:r>
              <a:rPr lang="id-ID" sz="2400" b="1" dirty="0" smtClean="0"/>
              <a:t>anpa </a:t>
            </a:r>
            <a:r>
              <a:rPr lang="en-US" sz="2400" b="1" dirty="0"/>
              <a:t>G</a:t>
            </a:r>
            <a:r>
              <a:rPr lang="id-ID" sz="2400" b="1" dirty="0" smtClean="0"/>
              <a:t>ejala </a:t>
            </a:r>
            <a:r>
              <a:rPr lang="en-US" sz="2400" b="1" dirty="0"/>
              <a:t>D</a:t>
            </a:r>
            <a:r>
              <a:rPr lang="id-ID" sz="2400" b="1" dirty="0" smtClean="0"/>
              <a:t>engan </a:t>
            </a:r>
            <a:r>
              <a:rPr lang="en-US" sz="2400" b="1" dirty="0"/>
              <a:t>J</a:t>
            </a:r>
            <a:r>
              <a:rPr lang="id-ID" sz="2400" b="1" dirty="0" smtClean="0"/>
              <a:t>aringan </a:t>
            </a:r>
            <a:r>
              <a:rPr lang="en-US" sz="2400" b="1" dirty="0"/>
              <a:t>P</a:t>
            </a:r>
            <a:r>
              <a:rPr lang="id-ID" sz="2400" b="1" dirty="0"/>
              <a:t>adat </a:t>
            </a:r>
            <a:r>
              <a:rPr lang="en-US" sz="2400" b="1" dirty="0" smtClean="0"/>
              <a:t>P</a:t>
            </a:r>
            <a:r>
              <a:rPr lang="id-ID" sz="2400" b="1" dirty="0" smtClean="0"/>
              <a:t>ayudara </a:t>
            </a:r>
            <a:r>
              <a:rPr lang="en-US" sz="2400" b="1" dirty="0" smtClean="0"/>
              <a:t>Y</a:t>
            </a:r>
            <a:r>
              <a:rPr lang="id-ID" sz="2400" b="1" dirty="0" smtClean="0"/>
              <a:t>ang </a:t>
            </a:r>
            <a:r>
              <a:rPr lang="en-US" sz="2400" b="1" dirty="0" smtClean="0"/>
              <a:t>T</a:t>
            </a:r>
            <a:r>
              <a:rPr lang="id-ID" sz="2400" b="1" dirty="0" smtClean="0"/>
              <a:t>idak </a:t>
            </a:r>
            <a:r>
              <a:rPr lang="en-US" sz="2400" b="1" dirty="0"/>
              <a:t>B</a:t>
            </a:r>
            <a:r>
              <a:rPr lang="id-ID" sz="2400" b="1" dirty="0" smtClean="0"/>
              <a:t>erisiko </a:t>
            </a:r>
            <a:r>
              <a:rPr lang="en-US" sz="2400" b="1" dirty="0"/>
              <a:t>T</a:t>
            </a:r>
            <a:r>
              <a:rPr lang="id-ID" sz="2400" b="1" dirty="0" smtClean="0"/>
              <a:t>inggi </a:t>
            </a:r>
            <a:r>
              <a:rPr lang="en-US" sz="2400" b="1" dirty="0" smtClean="0"/>
              <a:t>T</a:t>
            </a:r>
            <a:r>
              <a:rPr lang="id-ID" sz="2400" b="1" dirty="0" smtClean="0"/>
              <a:t>erjadi </a:t>
            </a:r>
            <a:r>
              <a:rPr lang="en-US" sz="2400" b="1" dirty="0"/>
              <a:t>K</a:t>
            </a:r>
            <a:r>
              <a:rPr lang="id-ID" sz="2400" b="1" dirty="0" smtClean="0"/>
              <a:t>anker </a:t>
            </a:r>
            <a:r>
              <a:rPr lang="en-US" sz="2400" b="1" dirty="0"/>
              <a:t>P</a:t>
            </a:r>
            <a:r>
              <a:rPr lang="id-ID" sz="2400" b="1" dirty="0" smtClean="0"/>
              <a:t>ayudara</a:t>
            </a:r>
            <a:endParaRPr lang="en-US" sz="2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5400" y="4876800"/>
            <a:ext cx="6400800" cy="1905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Ditelaah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Anisa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Nurbaety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Pembimbing</a:t>
            </a:r>
            <a:r>
              <a:rPr lang="en-US" b="1" dirty="0" smtClean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dr. Ari </a:t>
            </a:r>
            <a:r>
              <a:rPr lang="en-US" dirty="0" err="1" smtClean="0">
                <a:solidFill>
                  <a:schemeClr val="bg1"/>
                </a:solidFill>
              </a:rPr>
              <a:t>Rosati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Sp.Rad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 descr="C:\Documents and Settings\Asus\My Documents\My Pictures\logo-uns-e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76200"/>
            <a:ext cx="1397000" cy="13677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114800"/>
            <a:ext cx="8991601" cy="6857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783752"/>
            <a:ext cx="2362200" cy="3539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10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1064"/>
              </p:ext>
            </p:extLst>
          </p:nvPr>
        </p:nvGraphicFramePr>
        <p:xfrm>
          <a:off x="152400" y="625475"/>
          <a:ext cx="88392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5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56112"/>
              </p:ext>
            </p:extLst>
          </p:nvPr>
        </p:nvGraphicFramePr>
        <p:xfrm>
          <a:off x="76200" y="1871825"/>
          <a:ext cx="8991601" cy="498617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26773"/>
                <a:gridCol w="2569029"/>
                <a:gridCol w="2557553"/>
                <a:gridCol w="1938246"/>
              </a:tblGrid>
              <a:tr h="1583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Kategori Asesmen BI-RADS </a:t>
                      </a:r>
                      <a:r>
                        <a:rPr lang="id-ID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Ultras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ound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Pada skrining awal </a:t>
                      </a:r>
                      <a:r>
                        <a:rPr lang="id-ID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ultraso</a:t>
                      </a: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und</a:t>
                      </a:r>
                      <a:r>
                        <a:rPr lang="id-ID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payudara bilateral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id-ID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n=</a:t>
                      </a: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r>
                        <a:rPr lang="id-ID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Pada follow-up jangka pendek pertama pada 6 bulan untuk BI-RADS 3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(n=50)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Pada follow-up jangka pendek kedua pada 12 bulan untuk BI-RADS 3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(n=36)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278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37 (9.5%)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487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286 (72.6%)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10 (7.6%)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11 (55.5%)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</a:tr>
              <a:tr h="487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50 (12.9%)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36 (70.5%)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23 (30.5%)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</a:tr>
              <a:tr h="34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19 (4.8%)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4 (9.8%)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1 (2.7%)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</a:tr>
              <a:tr h="278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</a:tr>
              <a:tr h="47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effectLst/>
                        </a:rPr>
                        <a:t>Tidak terfollow up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1 dari 50 (1.9%)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bg1"/>
                          </a:solidFill>
                          <a:effectLst/>
                        </a:rPr>
                        <a:t>1 dari 36 (2.7%)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</a:tr>
              <a:tr h="27870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n/a : Not applicable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52213" marR="52213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11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764628"/>
            <a:ext cx="8382000" cy="9879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608138" lvl="0" indent="-1608138" algn="just"/>
            <a:r>
              <a:rPr kumimoji="0" lang="id-ID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Tabel 1 : </a:t>
            </a:r>
            <a:r>
              <a:rPr kumimoji="0" lang="id-ID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Kategori BI-RADS pada </a:t>
            </a:r>
            <a:r>
              <a:rPr kumimoji="0" lang="id-ID" altLang="ko-K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initial round</a:t>
            </a:r>
            <a:r>
              <a:rPr kumimoji="0" lang="id-ID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 skrining supplemental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Malgun Gothic" pitchFamily="34" charset="-127"/>
              <a:cs typeface="Times New Roman" pitchFamily="18" charset="0"/>
            </a:endParaRPr>
          </a:p>
          <a:p>
            <a:pPr marL="1608138" lvl="0" indent="-1608138" algn="just">
              <a:tabLst>
                <a:tab pos="1770063" algn="l"/>
              </a:tabLst>
            </a:pPr>
            <a:r>
              <a:rPr lang="en-US" altLang="ko-KR" sz="2000" dirty="0">
                <a:solidFill>
                  <a:schemeClr val="bg1"/>
                </a:solidFill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ea typeface="Malgun Gothic" pitchFamily="34" charset="-127"/>
                <a:cs typeface="Times New Roman" pitchFamily="18" charset="0"/>
              </a:rPr>
              <a:t>              USG </a:t>
            </a:r>
            <a:r>
              <a:rPr kumimoji="0" lang="id-ID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payudara dan pada  rekomendasi </a:t>
            </a:r>
            <a:r>
              <a:rPr kumimoji="0" lang="id-ID" altLang="ko-K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usbsequent </a:t>
            </a:r>
            <a:endParaRPr lang="en-US" altLang="ko-KR" sz="2000" i="1" dirty="0">
              <a:solidFill>
                <a:schemeClr val="bg1"/>
              </a:solidFill>
              <a:ea typeface="Malgun Gothic" pitchFamily="34" charset="-127"/>
              <a:cs typeface="Times New Roman" pitchFamily="18" charset="0"/>
            </a:endParaRPr>
          </a:p>
          <a:p>
            <a:pPr marL="1608138" lvl="0" indent="-1608138" algn="just"/>
            <a:r>
              <a:rPr kumimoji="0" lang="en-US" altLang="ko-KR" sz="2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               short </a:t>
            </a:r>
            <a:r>
              <a:rPr kumimoji="0" lang="id-ID" altLang="ko-KR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Malgun Gothic" pitchFamily="34" charset="-127"/>
                <a:cs typeface="Times New Roman" pitchFamily="18" charset="0"/>
              </a:rPr>
              <a:t>term follow up</a:t>
            </a:r>
            <a:endParaRPr kumimoji="0" lang="id-ID" altLang="ko-KR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90600" y="76200"/>
            <a:ext cx="7315200" cy="6414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/>
                </a:solidFill>
                <a:latin typeface="+mj-lt"/>
              </a:rPr>
              <a:t>HASIL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4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12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49174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4953000"/>
            <a:ext cx="73152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/>
              <a:t>Gambar 3 </a:t>
            </a:r>
            <a:r>
              <a:rPr lang="id-ID" sz="2400" dirty="0"/>
              <a:t>Skrining bilateral </a:t>
            </a:r>
            <a:r>
              <a:rPr lang="id-ID" sz="2400" dirty="0" smtClean="0"/>
              <a:t>ultr</a:t>
            </a:r>
            <a:r>
              <a:rPr lang="en-US" sz="2400" dirty="0" err="1" smtClean="0"/>
              <a:t>asound</a:t>
            </a:r>
            <a:r>
              <a:rPr lang="en-US" sz="2400" dirty="0" smtClean="0"/>
              <a:t> </a:t>
            </a:r>
            <a:r>
              <a:rPr lang="id-ID" sz="2400" dirty="0" smtClean="0"/>
              <a:t>payudara </a:t>
            </a:r>
            <a:r>
              <a:rPr lang="id-ID" sz="2400" dirty="0"/>
              <a:t>– Kategory BI-RADS 1. Negatif</a:t>
            </a:r>
            <a:endParaRPr lang="en-US" sz="2400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68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13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48200" cy="66236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219200"/>
            <a:ext cx="4495800" cy="5638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/>
              <a:t>Gambar 4 (A dan B): </a:t>
            </a:r>
            <a:endParaRPr lang="en-US" sz="2400" b="1" dirty="0" smtClean="0"/>
          </a:p>
          <a:p>
            <a:r>
              <a:rPr lang="en-US" sz="2400" dirty="0" smtClean="0"/>
              <a:t>(A)</a:t>
            </a:r>
            <a:r>
              <a:rPr lang="id-ID" sz="2400" dirty="0" smtClean="0"/>
              <a:t>Skrining </a:t>
            </a:r>
            <a:r>
              <a:rPr lang="id-ID" sz="2400" dirty="0" smtClean="0"/>
              <a:t>ultraso</a:t>
            </a:r>
            <a:r>
              <a:rPr lang="en-US" sz="2400" dirty="0" smtClean="0"/>
              <a:t>und</a:t>
            </a:r>
            <a:r>
              <a:rPr lang="id-ID" sz="2400" dirty="0" smtClean="0"/>
              <a:t> </a:t>
            </a:r>
            <a:r>
              <a:rPr lang="id-ID" sz="2400" dirty="0"/>
              <a:t>payudara bilateral menunjukkan kista sederhana pada pasien dengan implan payudara – </a:t>
            </a:r>
            <a:r>
              <a:rPr lang="id-ID" sz="2400" b="1" dirty="0"/>
              <a:t>Kategori BIRADS 2. </a:t>
            </a:r>
            <a:r>
              <a:rPr lang="id-ID" sz="2400" b="1" dirty="0" smtClean="0"/>
              <a:t>Jinak</a:t>
            </a:r>
            <a:endParaRPr lang="en-US" sz="2400" b="1" dirty="0" smtClean="0"/>
          </a:p>
          <a:p>
            <a:r>
              <a:rPr lang="id-ID" sz="2400" dirty="0" smtClean="0"/>
              <a:t> </a:t>
            </a:r>
            <a:endParaRPr lang="en-US" sz="2400" dirty="0" smtClean="0"/>
          </a:p>
          <a:p>
            <a:r>
              <a:rPr lang="id-ID" sz="2400" dirty="0" smtClean="0"/>
              <a:t>(</a:t>
            </a:r>
            <a:r>
              <a:rPr lang="id-ID" sz="2400" dirty="0"/>
              <a:t>B) Skrining </a:t>
            </a:r>
            <a:r>
              <a:rPr lang="id-ID" sz="2400" dirty="0" smtClean="0"/>
              <a:t>ultraso</a:t>
            </a:r>
            <a:r>
              <a:rPr lang="en-US" sz="2400" dirty="0" smtClean="0"/>
              <a:t>und</a:t>
            </a:r>
            <a:r>
              <a:rPr lang="id-ID" sz="2400" dirty="0" smtClean="0"/>
              <a:t> </a:t>
            </a:r>
            <a:r>
              <a:rPr lang="id-ID" sz="2400" dirty="0"/>
              <a:t>payudara bilateral menunjukkan kista sederhana dengan </a:t>
            </a:r>
            <a:r>
              <a:rPr lang="id-ID" sz="2400" i="1" dirty="0"/>
              <a:t>doppler</a:t>
            </a:r>
            <a:r>
              <a:rPr lang="id-ID" sz="2400" dirty="0"/>
              <a:t> warna di pasien yang sama dengan impan payudara – Kategori </a:t>
            </a:r>
            <a:r>
              <a:rPr lang="id-ID" sz="2400" b="1" dirty="0"/>
              <a:t>BIRADS 2. Jinak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83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762000"/>
            <a:ext cx="941203" cy="30175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1600" b="1" smtClean="0">
                <a:solidFill>
                  <a:srgbClr val="FF0000"/>
                </a:solidFill>
              </a:rPr>
              <a:t>14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346999" cy="32228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18" y="0"/>
            <a:ext cx="4327272" cy="32047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4114800" cy="34219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886201" y="2971800"/>
            <a:ext cx="5257800" cy="388620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600" b="1" dirty="0"/>
              <a:t>Gambar 5 (A-C): </a:t>
            </a:r>
            <a:endParaRPr lang="en-US" sz="1600" b="1" dirty="0" smtClean="0"/>
          </a:p>
          <a:p>
            <a:pPr marL="45720" indent="0" algn="just">
              <a:buNone/>
            </a:pPr>
            <a:r>
              <a:rPr lang="en-US" sz="1600" b="1" dirty="0" smtClean="0"/>
              <a:t>(</a:t>
            </a:r>
            <a:r>
              <a:rPr lang="en-US" sz="1600" dirty="0" smtClean="0"/>
              <a:t>A) </a:t>
            </a:r>
            <a:r>
              <a:rPr lang="id-ID" sz="1600" dirty="0" smtClean="0"/>
              <a:t>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</a:t>
            </a:r>
            <a:r>
              <a:rPr lang="id-ID" sz="1600" b="1" dirty="0"/>
              <a:t>menunjukkan massa tampak jinak</a:t>
            </a:r>
            <a:r>
              <a:rPr lang="id-ID" sz="1600" dirty="0"/>
              <a:t>, seperti </a:t>
            </a:r>
            <a:r>
              <a:rPr lang="id-ID" sz="1600" b="1" dirty="0"/>
              <a:t>fibroadenoma dimana </a:t>
            </a:r>
            <a:r>
              <a:rPr lang="id-ID" sz="1600" b="1" i="1" dirty="0"/>
              <a:t>follow-up</a:t>
            </a:r>
            <a:r>
              <a:rPr lang="id-ID" sz="1600" b="1" dirty="0"/>
              <a:t> enam bulan direkomendasikan </a:t>
            </a:r>
            <a:r>
              <a:rPr lang="id-ID" sz="1600" dirty="0"/>
              <a:t>– Kategori BIRADS 3. Mungkin Jinak </a:t>
            </a:r>
            <a:endParaRPr lang="en-US" sz="1600" dirty="0" smtClean="0"/>
          </a:p>
          <a:p>
            <a:pPr marL="45720" indent="0" algn="just">
              <a:buNone/>
            </a:pPr>
            <a:r>
              <a:rPr lang="id-ID" sz="1600" b="1" dirty="0" smtClean="0"/>
              <a:t>(</a:t>
            </a:r>
            <a:r>
              <a:rPr lang="id-ID" sz="1600" b="1" dirty="0"/>
              <a:t>B) </a:t>
            </a:r>
            <a:r>
              <a:rPr lang="id-ID" sz="1600" dirty="0"/>
              <a:t>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menunjukkan </a:t>
            </a:r>
            <a:r>
              <a:rPr lang="id-ID" sz="1600" b="1" dirty="0"/>
              <a:t>massa tampak jinak</a:t>
            </a:r>
            <a:r>
              <a:rPr lang="id-ID" sz="1600" dirty="0"/>
              <a:t>, </a:t>
            </a:r>
            <a:r>
              <a:rPr lang="id-ID" sz="1600" b="1" dirty="0"/>
              <a:t>seperti fibroadenoma</a:t>
            </a:r>
            <a:r>
              <a:rPr lang="id-ID" sz="1600" dirty="0"/>
              <a:t> dimana </a:t>
            </a:r>
            <a:r>
              <a:rPr lang="id-ID" sz="1600" i="1" dirty="0"/>
              <a:t>f</a:t>
            </a:r>
            <a:r>
              <a:rPr lang="id-ID" sz="1600" b="1" i="1" dirty="0"/>
              <a:t>ollow-up</a:t>
            </a:r>
            <a:r>
              <a:rPr lang="id-ID" sz="1600" b="1" dirty="0"/>
              <a:t> ultrasonik enam bulan direkomendasikan</a:t>
            </a:r>
            <a:r>
              <a:rPr lang="id-ID" sz="1600" dirty="0"/>
              <a:t> – Kategori </a:t>
            </a:r>
            <a:r>
              <a:rPr lang="id-ID" sz="1600" b="1" dirty="0"/>
              <a:t>BIRADS 3. Mungkin Jinak </a:t>
            </a:r>
            <a:endParaRPr lang="en-US" sz="1600" b="1" dirty="0" smtClean="0"/>
          </a:p>
          <a:p>
            <a:pPr marL="45720" indent="0" algn="just">
              <a:buNone/>
            </a:pPr>
            <a:r>
              <a:rPr lang="id-ID" sz="1600" b="1" dirty="0" smtClean="0"/>
              <a:t>(</a:t>
            </a:r>
            <a:r>
              <a:rPr lang="id-ID" sz="1600" b="1" dirty="0"/>
              <a:t>C</a:t>
            </a:r>
            <a:r>
              <a:rPr lang="id-ID" sz="1600" dirty="0"/>
              <a:t>) 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menunjukkan </a:t>
            </a:r>
            <a:r>
              <a:rPr lang="id-ID" sz="1600" b="1" dirty="0"/>
              <a:t>massa tampak jinak</a:t>
            </a:r>
            <a:r>
              <a:rPr lang="id-ID" sz="1600" dirty="0"/>
              <a:t>, seperti </a:t>
            </a:r>
            <a:r>
              <a:rPr lang="id-ID" sz="1600" b="1" dirty="0"/>
              <a:t>fibroadenoma dengan </a:t>
            </a:r>
            <a:r>
              <a:rPr lang="id-ID" sz="1600" b="1" i="1" dirty="0"/>
              <a:t>doppler</a:t>
            </a:r>
            <a:r>
              <a:rPr lang="id-ID" sz="1600" b="1" dirty="0"/>
              <a:t> warna dimana </a:t>
            </a:r>
            <a:r>
              <a:rPr lang="id-ID" sz="1600" b="1" i="1" dirty="0"/>
              <a:t>follow up </a:t>
            </a:r>
            <a:r>
              <a:rPr lang="id-ID" sz="1600" b="1" dirty="0"/>
              <a:t>ultrasonik enam </a:t>
            </a:r>
            <a:r>
              <a:rPr lang="id-ID" sz="1600" b="1" dirty="0" smtClean="0"/>
              <a:t>bulan</a:t>
            </a:r>
            <a:r>
              <a:rPr lang="en-US" sz="1600" b="1" dirty="0" smtClean="0"/>
              <a:t>n </a:t>
            </a:r>
            <a:r>
              <a:rPr lang="id-ID" sz="1600" b="1" dirty="0" smtClean="0"/>
              <a:t>direkomendasikan </a:t>
            </a:r>
            <a:r>
              <a:rPr lang="id-ID" sz="1600" dirty="0"/>
              <a:t>– Kategori </a:t>
            </a:r>
            <a:r>
              <a:rPr lang="id-ID" sz="1600" b="1" dirty="0"/>
              <a:t>BIRADS 3. Mungkin Jinak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659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15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-53745"/>
            <a:ext cx="3810002" cy="30736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59100"/>
            <a:ext cx="3810002" cy="30576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0" y="-70393"/>
            <a:ext cx="3798533" cy="30896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581400" y="2819400"/>
            <a:ext cx="5584211" cy="4038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id-ID" sz="1600" b="1" dirty="0"/>
              <a:t>Gambar 6 (A-C): </a:t>
            </a:r>
            <a:endParaRPr lang="en-US" sz="1600" b="1" dirty="0" smtClean="0"/>
          </a:p>
          <a:p>
            <a:pPr marL="45720" indent="0">
              <a:buNone/>
            </a:pPr>
            <a:r>
              <a:rPr lang="id-ID" sz="1600" b="1" dirty="0" smtClean="0"/>
              <a:t>(</a:t>
            </a:r>
            <a:r>
              <a:rPr lang="id-ID" sz="1600" b="1" dirty="0"/>
              <a:t>A) </a:t>
            </a:r>
            <a:r>
              <a:rPr lang="id-ID" sz="1600" dirty="0"/>
              <a:t>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menunjukkan massa heterogen, bulat dengan komponen campuran kistik dan padat dan tepi ireguler. Bidang anti radial. Biopsi direkomendasikan dan dilakukan. Hasil menunjukkan papilloma jinak – </a:t>
            </a:r>
            <a:r>
              <a:rPr lang="id-ID" sz="1600" b="1" dirty="0"/>
              <a:t>Kategori BIRADS 4. Dicurigai </a:t>
            </a:r>
            <a:endParaRPr lang="en-US" sz="1600" b="1" dirty="0" smtClean="0"/>
          </a:p>
          <a:p>
            <a:pPr marL="45720" indent="0">
              <a:buNone/>
            </a:pPr>
            <a:r>
              <a:rPr lang="id-ID" sz="1600" b="1" dirty="0" smtClean="0"/>
              <a:t>(</a:t>
            </a:r>
            <a:r>
              <a:rPr lang="id-ID" sz="1600" b="1" dirty="0"/>
              <a:t>B) </a:t>
            </a:r>
            <a:r>
              <a:rPr lang="id-ID" sz="1600" dirty="0"/>
              <a:t>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menunjukkan massa heterogen, bulat dengan komponen campuran kistik dan padat dan tepi ireguler. Bidang radial. Biopsi direkomendasikan dan dilakukan. Hasil menunjukkan papilloma jinak – </a:t>
            </a:r>
            <a:r>
              <a:rPr lang="id-ID" sz="1600" b="1" dirty="0"/>
              <a:t>Kategori BIRADS 4. Dicurigai </a:t>
            </a:r>
            <a:endParaRPr lang="en-US" sz="1600" b="1" dirty="0" smtClean="0"/>
          </a:p>
          <a:p>
            <a:pPr marL="45720" indent="0">
              <a:buNone/>
            </a:pPr>
            <a:r>
              <a:rPr lang="id-ID" sz="1600" b="1" dirty="0" smtClean="0"/>
              <a:t>(</a:t>
            </a:r>
            <a:r>
              <a:rPr lang="id-ID" sz="1600" b="1" dirty="0"/>
              <a:t>C) </a:t>
            </a:r>
            <a:r>
              <a:rPr lang="id-ID" sz="1600" dirty="0"/>
              <a:t>Skrining </a:t>
            </a:r>
            <a:r>
              <a:rPr lang="id-ID" sz="1600" dirty="0" smtClean="0"/>
              <a:t>ultraso</a:t>
            </a:r>
            <a:r>
              <a:rPr lang="en-US" sz="1600" dirty="0" smtClean="0"/>
              <a:t>und</a:t>
            </a:r>
            <a:r>
              <a:rPr lang="id-ID" sz="1600" dirty="0" smtClean="0"/>
              <a:t> </a:t>
            </a:r>
            <a:r>
              <a:rPr lang="id-ID" sz="1600" dirty="0"/>
              <a:t>payudara bilateral menunjukkan massa heterogen, bulat dengan komponen campuran kistik dan padat dan tepi ireguler. Dengan </a:t>
            </a:r>
            <a:r>
              <a:rPr lang="id-ID" sz="1600" i="1" dirty="0"/>
              <a:t>doppler</a:t>
            </a:r>
            <a:r>
              <a:rPr lang="id-ID" sz="1600" dirty="0"/>
              <a:t> warna. Biopsi direkomendasikan dan dilakukan. Hasil menunjukkan papilloma jinak – </a:t>
            </a:r>
            <a:r>
              <a:rPr lang="id-ID" sz="1600" b="1" dirty="0"/>
              <a:t>Kategori BIRADS 4. </a:t>
            </a:r>
            <a:r>
              <a:rPr lang="id-ID" sz="1600" b="1" dirty="0" smtClean="0"/>
              <a:t>Dicurigai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060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0" y="1524000"/>
            <a:ext cx="4705350" cy="41148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b="1" dirty="0" err="1"/>
              <a:t>Gambar</a:t>
            </a:r>
            <a:r>
              <a:rPr lang="en-US" b="1" dirty="0"/>
              <a:t> 7 (A </a:t>
            </a:r>
            <a:r>
              <a:rPr lang="en-US" b="1" dirty="0" err="1"/>
              <a:t>dan</a:t>
            </a:r>
            <a:r>
              <a:rPr lang="en-US" b="1" dirty="0"/>
              <a:t> B): </a:t>
            </a:r>
            <a:endParaRPr lang="en-US" b="1" dirty="0" smtClean="0"/>
          </a:p>
          <a:p>
            <a:pPr marL="4572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A)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smtClean="0"/>
              <a:t>ultrasound </a:t>
            </a:r>
            <a:r>
              <a:rPr lang="en-US" dirty="0" err="1"/>
              <a:t>payudara</a:t>
            </a:r>
            <a:r>
              <a:rPr lang="en-US" dirty="0"/>
              <a:t> bilateral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b="1" dirty="0" err="1"/>
              <a:t>massa</a:t>
            </a:r>
            <a:r>
              <a:rPr lang="en-US" b="1" dirty="0"/>
              <a:t> </a:t>
            </a:r>
            <a:r>
              <a:rPr lang="en-US" b="1" dirty="0" err="1"/>
              <a:t>terpalpasi</a:t>
            </a:r>
            <a:r>
              <a:rPr lang="en-US" b="1" dirty="0"/>
              <a:t> di </a:t>
            </a:r>
            <a:r>
              <a:rPr lang="en-US" b="1" dirty="0" err="1"/>
              <a:t>payudara</a:t>
            </a:r>
            <a:r>
              <a:rPr lang="en-US" b="1" dirty="0"/>
              <a:t> </a:t>
            </a:r>
            <a:r>
              <a:rPr lang="en-US" b="1" dirty="0" err="1"/>
              <a:t>kanan</a:t>
            </a:r>
            <a:r>
              <a:rPr lang="en-US" b="1" dirty="0"/>
              <a:t> </a:t>
            </a:r>
            <a:r>
              <a:rPr lang="en-US" b="1" dirty="0" err="1"/>
              <a:t>aksis</a:t>
            </a:r>
            <a:r>
              <a:rPr lang="en-US" b="1" dirty="0"/>
              <a:t> 9:00.</a:t>
            </a:r>
            <a:r>
              <a:rPr lang="en-US" dirty="0"/>
              <a:t>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dipalpasi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fibroadenoma</a:t>
            </a:r>
            <a:r>
              <a:rPr lang="en-US" dirty="0"/>
              <a:t> – </a:t>
            </a:r>
            <a:r>
              <a:rPr lang="en-US" b="1" dirty="0" err="1"/>
              <a:t>Kategori</a:t>
            </a:r>
            <a:r>
              <a:rPr lang="en-US" b="1" dirty="0"/>
              <a:t> BIRADS 4. </a:t>
            </a:r>
            <a:r>
              <a:rPr lang="en-US" b="1" dirty="0" err="1"/>
              <a:t>Dicurigai</a:t>
            </a:r>
            <a:r>
              <a:rPr lang="en-US" dirty="0"/>
              <a:t> </a:t>
            </a:r>
            <a:endParaRPr lang="en-US" dirty="0" smtClean="0"/>
          </a:p>
          <a:p>
            <a:pPr marL="4572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B)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smtClean="0"/>
              <a:t>ultrasound </a:t>
            </a:r>
            <a:r>
              <a:rPr lang="en-US" dirty="0" err="1"/>
              <a:t>payudara</a:t>
            </a:r>
            <a:r>
              <a:rPr lang="en-US" dirty="0"/>
              <a:t> bilateral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massa</a:t>
            </a:r>
            <a:r>
              <a:rPr lang="en-US" b="1" dirty="0"/>
              <a:t> </a:t>
            </a:r>
            <a:r>
              <a:rPr lang="en-US" b="1" dirty="0" err="1"/>
              <a:t>terpalpasi</a:t>
            </a:r>
            <a:r>
              <a:rPr lang="en-US" b="1" dirty="0"/>
              <a:t> di </a:t>
            </a:r>
            <a:r>
              <a:rPr lang="en-US" b="1" dirty="0" err="1"/>
              <a:t>payudara</a:t>
            </a:r>
            <a:r>
              <a:rPr lang="en-US" b="1" dirty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</a:t>
            </a:r>
            <a:r>
              <a:rPr lang="en-US" b="1" dirty="0" err="1" smtClean="0"/>
              <a:t>aksis</a:t>
            </a:r>
            <a:endParaRPr lang="en-US" b="1" dirty="0" smtClean="0"/>
          </a:p>
          <a:p>
            <a:pPr marL="45720" indent="0">
              <a:buNone/>
            </a:pPr>
            <a:r>
              <a:rPr lang="en-US" b="1" dirty="0" smtClean="0"/>
              <a:t> 9:00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doppler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b="1" dirty="0" smtClean="0"/>
              <a:t>.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dipalpasi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fibroadenoma</a:t>
            </a:r>
            <a:r>
              <a:rPr lang="en-US" dirty="0"/>
              <a:t> – </a:t>
            </a:r>
            <a:r>
              <a:rPr lang="en-US" b="1" dirty="0" err="1"/>
              <a:t>Kategori</a:t>
            </a:r>
            <a:r>
              <a:rPr lang="en-US" b="1" dirty="0"/>
              <a:t> BIRADS 4. </a:t>
            </a:r>
            <a:r>
              <a:rPr lang="en-US" b="1" dirty="0" err="1"/>
              <a:t>Dicurigai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16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0075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75"/>
            <a:ext cx="4438650" cy="3476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6858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17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382000" cy="2438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30338" indent="-1430338" algn="just"/>
            <a:r>
              <a:rPr lang="id-ID" sz="2400" b="1" dirty="0"/>
              <a:t>Tabel 2 : </a:t>
            </a:r>
            <a:r>
              <a:rPr lang="id-ID" sz="2400" dirty="0"/>
              <a:t>Hasil positif palsu pada kategori BI-RADS </a:t>
            </a:r>
            <a:r>
              <a:rPr lang="en-US" sz="2400" dirty="0" smtClean="0"/>
              <a:t>USG</a:t>
            </a:r>
            <a:r>
              <a:rPr lang="id-ID" sz="2400" dirty="0" smtClean="0"/>
              <a:t>, </a:t>
            </a:r>
            <a:r>
              <a:rPr lang="id-ID" sz="2400" dirty="0"/>
              <a:t>deskriptor, </a:t>
            </a:r>
            <a:r>
              <a:rPr lang="id-ID" sz="2400" dirty="0" smtClean="0"/>
              <a:t>dan hasil </a:t>
            </a:r>
            <a:r>
              <a:rPr lang="id-ID" sz="2400" dirty="0"/>
              <a:t>biopsi</a:t>
            </a:r>
            <a:endParaRPr lang="en-US" sz="24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18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261564"/>
              </p:ext>
            </p:extLst>
          </p:nvPr>
        </p:nvGraphicFramePr>
        <p:xfrm>
          <a:off x="0" y="0"/>
          <a:ext cx="9144000" cy="7268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128"/>
                <a:gridCol w="1109018"/>
                <a:gridCol w="971123"/>
                <a:gridCol w="970142"/>
                <a:gridCol w="970142"/>
                <a:gridCol w="1109018"/>
                <a:gridCol w="832249"/>
                <a:gridCol w="970142"/>
                <a:gridCol w="1108038"/>
              </a:tblGrid>
              <a:tr h="457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 dirty="0">
                          <a:effectLst/>
                        </a:rPr>
                        <a:t>Kategori</a:t>
                      </a:r>
                      <a:r>
                        <a:rPr lang="id-ID" sz="1000" dirty="0">
                          <a:effectLst/>
                        </a:rPr>
                        <a:t>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BI-RADS </a:t>
                      </a:r>
                      <a:r>
                        <a:rPr lang="id-ID" sz="900" dirty="0">
                          <a:effectLst/>
                        </a:rPr>
                        <a:t>Ultrasonik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Penemuan ultrasonik</a:t>
                      </a:r>
                      <a:endParaRPr lang="en-US" sz="105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Ukuran (cm)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Bentuk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Tepi</a:t>
                      </a:r>
                      <a:endParaRPr lang="en-US" sz="1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 smtClean="0">
                          <a:effectLst/>
                        </a:rPr>
                        <a:t>Ekogenisitas </a:t>
                      </a:r>
                      <a:r>
                        <a:rPr lang="id-ID" sz="1050" dirty="0">
                          <a:effectLst/>
                        </a:rPr>
                        <a:t>internal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 smtClean="0">
                          <a:effectLst/>
                        </a:rPr>
                        <a:t>Orientasi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Posterior Acoustic Feature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Hasil 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 smtClean="0">
                          <a:effectLst/>
                        </a:rPr>
                        <a:t>biopsi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98462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Direkomendasikan/dilakukan pada skrining awal </a:t>
                      </a:r>
                      <a:r>
                        <a:rPr lang="en-US" sz="1050" dirty="0" smtClean="0">
                          <a:effectLst/>
                        </a:rPr>
                        <a:t>USG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id-ID" sz="1050" dirty="0" smtClean="0">
                          <a:effectLst/>
                        </a:rPr>
                        <a:t>payudara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effectLst/>
                        </a:rPr>
                        <a:t>3*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0.7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 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3*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1.4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Kista bersepta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Perubahan fibrokistik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Berlobus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Berbayang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0.7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393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Kista komplikata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Cairan tidak mencurigakan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393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Kista komplikata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Cairan tidak mencurigakan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1.2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Berlobul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Berlobus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Berlobul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Mikrokista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Campuran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Mikrokista apokrin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1,0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6892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0.6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Bersudut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 ada bukti karsinoma pada limfa nodi intramammary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1.1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Ireguler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Bersudut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Bersudut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Perubahan fibrokistik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Tidak jelas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4C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1.7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Bersudut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Berbayang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Fibrosis stroma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4C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Distorsi arsitektural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0.7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Tidak 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Berbayang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Fibrosis stroma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4C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Ireguler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Tidak 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Berbayang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Fibrosis stroma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98462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Direkomendasikan/dilakukan pada follow-up 6 bulan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1.2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Fibrosis stroma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1.6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Berbatas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Tidak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Fibroadenoma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0.8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Bulat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Mikro-lobulata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Tidak 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 smtClean="0">
                          <a:effectLst/>
                        </a:rPr>
                        <a:t>Berbayang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Fibrosis stroma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98462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Direkomendasikan/dilakukan pada follow-up 12 bulan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4B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Massa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Oval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Mikro-lobulata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Hipoekoik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Paralel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Tidak</a:t>
                      </a:r>
                      <a:endParaRPr lang="en-US" sz="1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Adenosis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</a:tr>
              <a:tr h="98462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*Dua pasien dengan BI-RADS 3 pada ultrasonik payudara inisial meminta biopsi</a:t>
                      </a:r>
                      <a:endParaRPr lang="en-US" sz="1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21885" marR="218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10200" cy="64141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j-lt"/>
              </a:rPr>
              <a:t>DISKUSI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19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33813"/>
              </p:ext>
            </p:extLst>
          </p:nvPr>
        </p:nvGraphicFramePr>
        <p:xfrm>
          <a:off x="-762000" y="228600"/>
          <a:ext cx="9982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7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79381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b="1" dirty="0" smtClean="0">
                <a:latin typeface="+mj-lt"/>
              </a:rPr>
              <a:t>Pendahuluan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5440"/>
            <a:ext cx="8610600" cy="4632960"/>
          </a:xfrm>
          <a:gradFill>
            <a:gsLst>
              <a:gs pos="0">
                <a:schemeClr val="accent1">
                  <a:tint val="45000"/>
                  <a:satMod val="220000"/>
                </a:schemeClr>
              </a:gs>
              <a:gs pos="30000">
                <a:schemeClr val="accent1">
                  <a:tint val="61000"/>
                  <a:satMod val="220000"/>
                  <a:lumMod val="63000"/>
                  <a:lumOff val="37000"/>
                </a:schemeClr>
              </a:gs>
              <a:gs pos="45000">
                <a:schemeClr val="accent1">
                  <a:tint val="66000"/>
                  <a:satMod val="240000"/>
                  <a:lumMod val="52000"/>
                  <a:lumOff val="48000"/>
                </a:schemeClr>
              </a:gs>
              <a:gs pos="55000">
                <a:schemeClr val="accent1">
                  <a:tint val="66000"/>
                  <a:satMod val="220000"/>
                  <a:lumMod val="71000"/>
                  <a:lumOff val="29000"/>
                </a:schemeClr>
              </a:gs>
              <a:gs pos="73000">
                <a:schemeClr val="accent1">
                  <a:tint val="61000"/>
                  <a:satMod val="220000"/>
                  <a:lumMod val="51000"/>
                  <a:lumOff val="49000"/>
                </a:schemeClr>
              </a:gs>
              <a:gs pos="100000">
                <a:schemeClr val="accent1">
                  <a:tint val="45000"/>
                  <a:satMod val="220000"/>
                </a:schemeClr>
              </a:gs>
            </a:gsLst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id-ID" i="1" dirty="0"/>
              <a:t>American College of Radiology’s </a:t>
            </a:r>
            <a:r>
              <a:rPr lang="id-ID" dirty="0"/>
              <a:t>(ACR) </a:t>
            </a:r>
            <a:r>
              <a:rPr lang="id-ID" i="1" dirty="0"/>
              <a:t>Breast Imaging Reporting and Data System </a:t>
            </a:r>
            <a:r>
              <a:rPr lang="id-ID" dirty="0"/>
              <a:t>(</a:t>
            </a:r>
            <a:r>
              <a:rPr lang="id-ID" dirty="0" smtClean="0"/>
              <a:t>BI-RADS</a:t>
            </a:r>
            <a:r>
              <a:rPr lang="en-US" dirty="0" smtClean="0"/>
              <a:t>)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b="1" dirty="0"/>
              <a:t>s</a:t>
            </a:r>
            <a:r>
              <a:rPr lang="id-ID" b="1" dirty="0" smtClean="0"/>
              <a:t>ensiti</a:t>
            </a:r>
            <a:r>
              <a:rPr lang="en-US" b="1" dirty="0"/>
              <a:t>f</a:t>
            </a:r>
            <a:r>
              <a:rPr lang="id-ID" b="1" dirty="0"/>
              <a:t>itas skrining mammografi menurun dengan adanya jaringan padat </a:t>
            </a:r>
            <a:r>
              <a:rPr lang="id-ID" b="1" dirty="0" smtClean="0"/>
              <a:t>payudara</a:t>
            </a:r>
            <a:endParaRPr lang="en-US" b="1" dirty="0" smtClean="0"/>
          </a:p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en-US" dirty="0"/>
              <a:t>B</a:t>
            </a:r>
            <a:r>
              <a:rPr lang="id-ID" dirty="0" smtClean="0"/>
              <a:t>eberapa </a:t>
            </a:r>
            <a:r>
              <a:rPr lang="id-ID" dirty="0"/>
              <a:t>penelitian mengindikasikan bahwa </a:t>
            </a:r>
            <a:r>
              <a:rPr lang="id-ID" b="1" dirty="0"/>
              <a:t>jaringan payudara yang padat meningkatkan risiko kanker </a:t>
            </a:r>
            <a:r>
              <a:rPr lang="id-ID" b="1" dirty="0" smtClean="0"/>
              <a:t>payudara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en-US" dirty="0" err="1" smtClean="0"/>
              <a:t>Sebuah</a:t>
            </a:r>
            <a:r>
              <a:rPr lang="en-US" dirty="0" smtClean="0"/>
              <a:t> p</a:t>
            </a:r>
            <a:r>
              <a:rPr lang="id-ID" dirty="0" smtClean="0"/>
              <a:t>enelitian </a:t>
            </a:r>
            <a:r>
              <a:rPr lang="id-ID" dirty="0"/>
              <a:t>yang telah </a:t>
            </a:r>
            <a:r>
              <a:rPr lang="id-ID" dirty="0" smtClean="0"/>
              <a:t>dipublikasikan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id-ID" dirty="0" smtClean="0"/>
              <a:t> </a:t>
            </a:r>
            <a:r>
              <a:rPr lang="en-US" u="sng" dirty="0" err="1"/>
              <a:t>pemeriksaan</a:t>
            </a:r>
            <a:r>
              <a:rPr lang="id-ID" u="sng" dirty="0"/>
              <a:t> tambahan</a:t>
            </a:r>
            <a:r>
              <a:rPr lang="id-ID" dirty="0"/>
              <a:t> untuk skrining </a:t>
            </a:r>
            <a:r>
              <a:rPr lang="id-ID" dirty="0" smtClean="0"/>
              <a:t>mammograf</a:t>
            </a:r>
            <a:r>
              <a:rPr lang="en-US" dirty="0" err="1" smtClean="0"/>
              <a:t>i</a:t>
            </a:r>
            <a:r>
              <a:rPr lang="id-ID" dirty="0" smtClean="0"/>
              <a:t> </a:t>
            </a:r>
            <a:r>
              <a:rPr lang="en-US" dirty="0" smtClean="0"/>
              <a:t>(</a:t>
            </a:r>
            <a:r>
              <a:rPr lang="id-ID" i="1" dirty="0" smtClean="0"/>
              <a:t>hand-held </a:t>
            </a:r>
            <a:r>
              <a:rPr lang="id-ID" dirty="0" smtClean="0"/>
              <a:t>USG payudara</a:t>
            </a:r>
            <a:r>
              <a:rPr lang="en-US" dirty="0" smtClean="0"/>
              <a:t>) </a:t>
            </a:r>
            <a:r>
              <a:rPr lang="id-ID" dirty="0" smtClean="0"/>
              <a:t>pada </a:t>
            </a:r>
            <a:r>
              <a:rPr lang="id-ID" b="1" dirty="0"/>
              <a:t>wanita dengan jaringan payudara padat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id-ID" dirty="0" smtClean="0"/>
              <a:t>rasio </a:t>
            </a:r>
            <a:r>
              <a:rPr lang="id-ID" dirty="0"/>
              <a:t>deteksi kanker tambahan dari </a:t>
            </a:r>
            <a:r>
              <a:rPr lang="id-ID" b="1" dirty="0"/>
              <a:t>sekitar 2-4/1000 wanita yang diperiksa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2</a:t>
            </a:fld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10200" cy="64141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j-lt"/>
              </a:rPr>
              <a:t>DISKUSI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20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5606"/>
              </p:ext>
            </p:extLst>
          </p:nvPr>
        </p:nvGraphicFramePr>
        <p:xfrm>
          <a:off x="-1066800" y="304800"/>
          <a:ext cx="9982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21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066800" y="228600"/>
            <a:ext cx="7315200" cy="925497"/>
          </a:xfrm>
          <a:prstGeom prst="rect">
            <a:avLst/>
          </a:prstGeom>
          <a:gradFill rotWithShape="1">
            <a:gsLst>
              <a:gs pos="90000">
                <a:schemeClr val="accent1">
                  <a:lumMod val="60000"/>
                  <a:lumOff val="4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8000">
                <a:schemeClr val="bg2">
                  <a:lumMod val="60000"/>
                  <a:lumOff val="40000"/>
                </a:schemeClr>
              </a:gs>
              <a:gs pos="64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400" b="1" dirty="0" smtClean="0">
                <a:solidFill>
                  <a:schemeClr val="bg1"/>
                </a:solidFill>
                <a:latin typeface="+mj-lt"/>
              </a:rPr>
              <a:t>K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ESIMPULAN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0" y="1371600"/>
            <a:ext cx="9144000" cy="509016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9000">
                <a:schemeClr val="bg2">
                  <a:lumMod val="20000"/>
                  <a:lumOff val="80000"/>
                </a:schemeClr>
              </a:gs>
              <a:gs pos="71000">
                <a:schemeClr val="bg2">
                  <a:lumMod val="20000"/>
                  <a:lumOff val="80000"/>
                </a:schemeClr>
              </a:gs>
              <a:gs pos="96000">
                <a:schemeClr val="bg2">
                  <a:lumMod val="60000"/>
                  <a:lumOff val="40000"/>
                </a:schemeClr>
              </a:gs>
            </a:gsLst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52425" algn="just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dirty="0" smtClean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 yang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skrining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USG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skrining</a:t>
            </a:r>
            <a:r>
              <a:rPr lang="en-US" dirty="0" smtClean="0"/>
              <a:t> mammogram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memliki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endParaRPr lang="en-US" dirty="0" smtClean="0"/>
          </a:p>
          <a:p>
            <a:pPr marL="398463" indent="-352425" algn="just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id-ID" dirty="0" smtClean="0"/>
              <a:t>menyarankan penting</a:t>
            </a:r>
            <a:r>
              <a:rPr lang="en-US" dirty="0" smtClean="0"/>
              <a:t> </a:t>
            </a:r>
            <a:r>
              <a:rPr lang="en-US" dirty="0" err="1" smtClean="0"/>
              <a:t>berhati-hati</a:t>
            </a:r>
            <a:r>
              <a:rPr lang="en-US" dirty="0" smtClean="0"/>
              <a:t> </a:t>
            </a:r>
            <a:r>
              <a:rPr lang="id-ID" dirty="0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id-ID" dirty="0" smtClean="0"/>
              <a:t> luas skrining tambahan ini </a:t>
            </a:r>
            <a:r>
              <a:rPr lang="en-US" dirty="0" err="1" smtClean="0"/>
              <a:t>pada</a:t>
            </a:r>
            <a:r>
              <a:rPr lang="id-ID" dirty="0" smtClean="0"/>
              <a:t> seluruh wanita dengan jaringan payudara padat tanpa memandang faktor risiko lain untuk kanker payudara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2956560"/>
          </a:xfrm>
          <a:gradFill>
            <a:gsLst>
              <a:gs pos="800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6000">
                <a:schemeClr val="accent3">
                  <a:lumMod val="75000"/>
                </a:schemeClr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TELAAH KRITIS</a:t>
            </a:r>
            <a:br>
              <a:rPr lang="en-US" sz="5400" dirty="0" smtClean="0">
                <a:solidFill>
                  <a:schemeClr val="bg1"/>
                </a:solidFill>
                <a:latin typeface="+mj-lt"/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9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09715"/>
              </p:ext>
            </p:extLst>
          </p:nvPr>
        </p:nvGraphicFramePr>
        <p:xfrm>
          <a:off x="27039" y="3048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EDF0-5182-4F0B-AC2A-84BE5C00A0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chemeClr val="bg1"/>
                </a:solidFill>
              </a:rPr>
              <a:t>24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54097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ID" sz="4000" spc="200" dirty="0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VALIDITAS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7239000" cy="484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err="1" smtClean="0">
                <a:cs typeface="Arial" pitchFamily="34" charset="0"/>
              </a:rPr>
              <a:t>Apakah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pertanyaan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penelitian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didefinisikan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dengan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jelas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spesifik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err="1" smtClean="0">
                <a:cs typeface="Arial" pitchFamily="34" charset="0"/>
              </a:rPr>
              <a:t>Apakah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studi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ini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dilakukan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dengan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jelas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berdasarkan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prosedur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 startAt="4"/>
            </a:pPr>
            <a:r>
              <a:rPr lang="id-ID" sz="2400" dirty="0" smtClean="0">
                <a:solidFill>
                  <a:schemeClr val="bg1"/>
                </a:solidFill>
              </a:rPr>
              <a:t>Apakah </a:t>
            </a:r>
            <a:r>
              <a:rPr lang="id-ID" sz="2400" dirty="0">
                <a:solidFill>
                  <a:schemeClr val="bg1"/>
                </a:solidFill>
              </a:rPr>
              <a:t>uji diagnostik dievaluasi pada kelompok pasien yang sesuai dengan populasi </a:t>
            </a:r>
            <a:r>
              <a:rPr lang="id-ID" sz="2400" dirty="0" smtClean="0">
                <a:solidFill>
                  <a:schemeClr val="bg1"/>
                </a:solidFill>
              </a:rPr>
              <a:t>?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 startAt="4"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Apakah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didapat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dikaji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objektif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 startAt="4"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Apakah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sampel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representatif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populasi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?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rabicPeriod" startAt="4"/>
            </a:pPr>
            <a:endParaRPr lang="id-ID" sz="2400" dirty="0">
              <a:solidFill>
                <a:schemeClr val="bg1"/>
              </a:solidFill>
            </a:endParaRPr>
          </a:p>
          <a:p>
            <a:pPr marL="0" indent="0"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charset="2"/>
              <a:buNone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620000" y="1447800"/>
            <a:ext cx="1524000" cy="5105400"/>
          </a:xfrm>
          <a:prstGeom prst="downArrow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0068" y="1676400"/>
            <a:ext cx="10838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498" y="4724400"/>
            <a:ext cx="1083864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4118" y="3729335"/>
            <a:ext cx="955763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8307" y="2745432"/>
            <a:ext cx="108386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2163" y="5638800"/>
            <a:ext cx="10838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chemeClr val="bg1"/>
                </a:solidFill>
              </a:rPr>
              <a:t>25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7239000" cy="484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q"/>
            </a:pP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diagnosis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diteliti</a:t>
            </a:r>
            <a:r>
              <a:rPr lang="en-US" sz="2400" dirty="0"/>
              <a:t> </a:t>
            </a:r>
            <a:r>
              <a:rPr lang="en-US" sz="2400" dirty="0" err="1"/>
              <a:t>disebutkan</a:t>
            </a:r>
            <a:r>
              <a:rPr lang="en-US" sz="2400" dirty="0"/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20000" y="1447800"/>
            <a:ext cx="1524000" cy="5105400"/>
          </a:xfrm>
          <a:prstGeom prst="downArrow">
            <a:avLst/>
          </a:prstGeom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0068" y="1676400"/>
            <a:ext cx="10838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  <a:gradFill flip="none" rotWithShape="1">
            <a:gsLst>
              <a:gs pos="34967">
                <a:schemeClr val="tx1">
                  <a:lumMod val="95000"/>
                </a:schemeClr>
              </a:gs>
              <a:gs pos="0">
                <a:schemeClr val="accent3">
                  <a:shade val="63000"/>
                  <a:satMod val="110000"/>
                </a:schemeClr>
              </a:gs>
              <a:gs pos="73000">
                <a:schemeClr val="tx1">
                  <a:lumMod val="85000"/>
                </a:schemeClr>
              </a:gs>
              <a:gs pos="100000">
                <a:schemeClr val="accent3">
                  <a:shade val="63000"/>
                  <a:satMod val="110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pc="200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ID" spc="200" dirty="0" smtClean="0">
                <a:solidFill>
                  <a:schemeClr val="bg2"/>
                </a:solidFill>
                <a:latin typeface="+mj-lt"/>
              </a:rPr>
            </a:br>
            <a:r>
              <a:rPr lang="en-ID" spc="200" dirty="0" err="1" smtClean="0">
                <a:solidFill>
                  <a:schemeClr val="bg2"/>
                </a:solidFill>
                <a:latin typeface="+mj-lt"/>
              </a:rPr>
              <a:t>Kepentingan</a:t>
            </a:r>
            <a:r>
              <a:rPr lang="en-ID" spc="2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ID" spc="200" dirty="0" err="1" smtClean="0">
                <a:solidFill>
                  <a:schemeClr val="bg2"/>
                </a:solidFill>
                <a:latin typeface="+mj-lt"/>
              </a:rPr>
              <a:t>hasil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94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797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chemeClr val="bg1"/>
                </a:solidFill>
              </a:rPr>
              <a:t>26</a:t>
            </a:fld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7239000" cy="484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Apakah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pasien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di RSUD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Moewardi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kesamaan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subjek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Apakah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kesimpulan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bermanfaat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bagi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pasien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manajemen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holistik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Apakah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diterapkan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di RSUD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Moewardi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20000" y="1447800"/>
            <a:ext cx="1524000" cy="510540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0" y="1907232"/>
            <a:ext cx="108386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  <a:gradFill flip="none" rotWithShape="1">
            <a:gsLst>
              <a:gs pos="34967">
                <a:schemeClr val="tx1">
                  <a:lumMod val="95000"/>
                </a:schemeClr>
              </a:gs>
              <a:gs pos="0">
                <a:schemeClr val="bg2">
                  <a:lumMod val="60000"/>
                  <a:lumOff val="40000"/>
                </a:schemeClr>
              </a:gs>
              <a:gs pos="73000">
                <a:schemeClr val="tx1">
                  <a:lumMod val="8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</a:rPr>
              <a:t>Kemamputerapan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942" y="4572000"/>
            <a:ext cx="1083864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119735"/>
            <a:ext cx="955763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27</a:t>
            </a:fld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920"/>
              </p:ext>
            </p:extLst>
          </p:nvPr>
        </p:nvGraphicFramePr>
        <p:xfrm>
          <a:off x="-304800" y="1066800"/>
          <a:ext cx="9448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1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r="998" b="18725"/>
          <a:stretch/>
        </p:blipFill>
        <p:spPr>
          <a:xfrm>
            <a:off x="152400" y="609600"/>
            <a:ext cx="8845005" cy="43434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219200" y="5159477"/>
            <a:ext cx="6553200" cy="114300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TERIMA KASIH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7569"/>
              </p:ext>
            </p:extLst>
          </p:nvPr>
        </p:nvGraphicFramePr>
        <p:xfrm>
          <a:off x="152400" y="12192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3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315200" cy="7938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smtClean="0">
                <a:latin typeface="+mj-lt"/>
              </a:rPr>
              <a:t>Pendahuluan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5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4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315200" cy="7938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41909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latin typeface="+mj-lt"/>
              </a:rPr>
              <a:t>Metode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Materi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823219"/>
              </p:ext>
            </p:extLst>
          </p:nvPr>
        </p:nvGraphicFramePr>
        <p:xfrm>
          <a:off x="0" y="549306"/>
          <a:ext cx="9220200" cy="575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4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5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4" y="42439"/>
            <a:ext cx="5279051" cy="33865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3429000"/>
            <a:ext cx="5279050" cy="342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6927" y="1447800"/>
            <a:ext cx="3887073" cy="52578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200" b="1" dirty="0"/>
              <a:t>Gambar 1 (A dan B) </a:t>
            </a:r>
            <a:r>
              <a:rPr lang="id-ID" sz="2200" dirty="0"/>
              <a:t>: </a:t>
            </a:r>
            <a:endParaRPr lang="en-US" sz="2200" dirty="0" smtClean="0"/>
          </a:p>
          <a:p>
            <a:pPr marL="457200" indent="-457200">
              <a:buAutoNum type="alphaUcParenBoth"/>
            </a:pPr>
            <a:r>
              <a:rPr lang="id-ID" sz="2200" dirty="0" smtClean="0"/>
              <a:t>Tampilan </a:t>
            </a:r>
            <a:r>
              <a:rPr lang="id-ID" sz="2200" b="1" i="1" dirty="0"/>
              <a:t>Bilateral Mammogram Cranio Caudal</a:t>
            </a:r>
            <a:r>
              <a:rPr lang="id-ID" sz="2200" i="1" dirty="0"/>
              <a:t> </a:t>
            </a:r>
            <a:r>
              <a:rPr lang="id-ID" sz="2200" dirty="0"/>
              <a:t>– payudara </a:t>
            </a:r>
            <a:r>
              <a:rPr lang="id-ID" sz="2200" b="1" dirty="0"/>
              <a:t>padat </a:t>
            </a:r>
            <a:r>
              <a:rPr lang="id-ID" sz="2200" b="1" dirty="0" smtClean="0"/>
              <a:t>heterogen</a:t>
            </a:r>
            <a:endParaRPr lang="en-US" sz="2200" b="1" dirty="0" smtClean="0"/>
          </a:p>
          <a:p>
            <a:r>
              <a:rPr lang="id-ID" sz="2200" b="1" dirty="0" smtClean="0"/>
              <a:t> </a:t>
            </a:r>
            <a:endParaRPr lang="en-US" sz="2200" b="1" dirty="0" smtClean="0"/>
          </a:p>
          <a:p>
            <a:endParaRPr lang="en-US" sz="2200" dirty="0" smtClean="0"/>
          </a:p>
          <a:p>
            <a:r>
              <a:rPr lang="id-ID" sz="2200" dirty="0" smtClean="0"/>
              <a:t>(</a:t>
            </a:r>
            <a:r>
              <a:rPr lang="id-ID" sz="2200" b="1" dirty="0"/>
              <a:t>B) Tampilan </a:t>
            </a:r>
            <a:r>
              <a:rPr lang="id-ID" sz="2200" b="1" i="1" dirty="0"/>
              <a:t>Bilateral Mammogram Medio Lateral Oblique</a:t>
            </a:r>
            <a:r>
              <a:rPr lang="id-ID" sz="2200" i="1" dirty="0"/>
              <a:t> </a:t>
            </a:r>
            <a:r>
              <a:rPr lang="id-ID" sz="2200" dirty="0"/>
              <a:t>– payudara </a:t>
            </a:r>
            <a:r>
              <a:rPr lang="id-ID" sz="2200" b="1" dirty="0"/>
              <a:t>padat heterogen</a:t>
            </a:r>
            <a:endParaRPr lang="en-US" sz="22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82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6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 bwMode="auto">
          <a:xfrm>
            <a:off x="-10964" y="2395"/>
            <a:ext cx="5268764" cy="34300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" y="3431472"/>
            <a:ext cx="5245986" cy="34265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6927" y="1447800"/>
            <a:ext cx="3887073" cy="5257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200" b="1" dirty="0"/>
              <a:t>Gambar </a:t>
            </a:r>
            <a:r>
              <a:rPr lang="en-US" sz="2200" b="1" dirty="0" smtClean="0"/>
              <a:t>2</a:t>
            </a:r>
            <a:r>
              <a:rPr lang="id-ID" sz="2200" b="1" dirty="0" smtClean="0"/>
              <a:t> </a:t>
            </a:r>
            <a:r>
              <a:rPr lang="id-ID" sz="2200" b="1" dirty="0"/>
              <a:t>(A dan B) </a:t>
            </a:r>
            <a:r>
              <a:rPr lang="id-ID" sz="2200" dirty="0" smtClean="0"/>
              <a:t>:</a:t>
            </a:r>
            <a:endParaRPr lang="en-US" sz="2200" dirty="0" smtClean="0"/>
          </a:p>
          <a:p>
            <a:r>
              <a:rPr lang="en-US" sz="2400" b="1" dirty="0" smtClean="0"/>
              <a:t>(A)</a:t>
            </a:r>
            <a:r>
              <a:rPr lang="id-ID" sz="2400" dirty="0" smtClean="0"/>
              <a:t>Tampilan </a:t>
            </a:r>
            <a:r>
              <a:rPr lang="id-ID" sz="2400" i="1" dirty="0"/>
              <a:t>Bilateral Mammogram </a:t>
            </a:r>
            <a:r>
              <a:rPr lang="id-ID" sz="2400" b="1" i="1" dirty="0"/>
              <a:t>Cranio Cauda</a:t>
            </a:r>
            <a:r>
              <a:rPr lang="id-ID" sz="2400" i="1" dirty="0"/>
              <a:t>l </a:t>
            </a:r>
            <a:r>
              <a:rPr lang="id-ID" sz="2400" dirty="0"/>
              <a:t>– </a:t>
            </a:r>
            <a:r>
              <a:rPr lang="id-ID" sz="2400" b="1" dirty="0"/>
              <a:t>payudara sangat padat 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id-ID" sz="2400" b="1" dirty="0" smtClean="0"/>
              <a:t>(B)</a:t>
            </a:r>
            <a:r>
              <a:rPr lang="id-ID" sz="2400" dirty="0" smtClean="0"/>
              <a:t>Tampilan </a:t>
            </a:r>
            <a:r>
              <a:rPr lang="id-ID" sz="2400" i="1" dirty="0"/>
              <a:t>Bilateral Mammogram </a:t>
            </a:r>
            <a:r>
              <a:rPr lang="id-ID" sz="2400" b="1" i="1" dirty="0"/>
              <a:t>Medio </a:t>
            </a:r>
            <a:r>
              <a:rPr lang="id-ID" sz="2400" b="1" i="1" dirty="0" smtClean="0"/>
              <a:t>Lateral </a:t>
            </a:r>
            <a:r>
              <a:rPr lang="id-ID" sz="2400" b="1" i="1" dirty="0"/>
              <a:t>Oblique</a:t>
            </a:r>
            <a:r>
              <a:rPr lang="id-ID" sz="2400" dirty="0"/>
              <a:t> – </a:t>
            </a:r>
            <a:r>
              <a:rPr lang="id-ID" sz="2400" b="1" dirty="0"/>
              <a:t>payudara sangat padat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277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919415"/>
              </p:ext>
            </p:extLst>
          </p:nvPr>
        </p:nvGraphicFramePr>
        <p:xfrm>
          <a:off x="0" y="-36871"/>
          <a:ext cx="9296400" cy="674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7</a:t>
            </a:fld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8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732341"/>
              </p:ext>
            </p:extLst>
          </p:nvPr>
        </p:nvGraphicFramePr>
        <p:xfrm>
          <a:off x="152400" y="8382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0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762000"/>
            <a:ext cx="941203" cy="301752"/>
          </a:xfrm>
        </p:spPr>
        <p:txBody>
          <a:bodyPr/>
          <a:lstStyle/>
          <a:p>
            <a:fld id="{A0D9EDF0-5182-4F0B-AC2A-84BE5C00A096}" type="slidenum">
              <a:rPr lang="en-US" sz="2800" b="1" smtClean="0">
                <a:solidFill>
                  <a:srgbClr val="FF0000"/>
                </a:solidFill>
              </a:rPr>
              <a:t>9</a:t>
            </a:fld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90488"/>
              </p:ext>
            </p:extLst>
          </p:nvPr>
        </p:nvGraphicFramePr>
        <p:xfrm>
          <a:off x="152400" y="8382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4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1527</TotalTime>
  <Words>1868</Words>
  <Application>Microsoft Office PowerPoint</Application>
  <PresentationFormat>On-screen Show (4:3)</PresentationFormat>
  <Paragraphs>444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Perspective</vt:lpstr>
      <vt:lpstr>Kegunaan Skrining Tambahan Menggunakan Ultrasound Payudara Pada Wanita Tanpa Gejala Dengan Jaringan Padat Payudara Yang Tidak Berisiko Tinggi Terjadi Kanker Payudara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DISKUSI</vt:lpstr>
      <vt:lpstr>DISKUSI</vt:lpstr>
      <vt:lpstr>PowerPoint Presentation</vt:lpstr>
      <vt:lpstr>PowerPoint Presentation</vt:lpstr>
      <vt:lpstr>PowerPoint Presentation</vt:lpstr>
      <vt:lpstr>VALIDITAS</vt:lpstr>
      <vt:lpstr>PowerPoint Presentation</vt:lpstr>
      <vt:lpstr>PowerPoint Presentation</vt:lpstr>
      <vt:lpstr>PowerPoint Presentation</vt:lpstr>
      <vt:lpstr>PowerPoint Presentation</vt:lpstr>
    </vt:vector>
  </TitlesOfParts>
  <Company>PT Telkomsel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Kegunaan Skrining Tambahan Menggunakan Ultrasonik Payudara Pada Wanita Tanpa Gejala Dengan Jaringan Payudara Padat Yang Tidak Berisiko Tinggi Terjadi Kanker Payudara</dc:title>
  <dc:creator>M Wawan Kurniawan</dc:creator>
  <cp:lastModifiedBy>M Wawan Kurniawan</cp:lastModifiedBy>
  <cp:revision>93</cp:revision>
  <dcterms:created xsi:type="dcterms:W3CDTF">2019-03-31T03:19:30Z</dcterms:created>
  <dcterms:modified xsi:type="dcterms:W3CDTF">2019-04-23T14:24:53Z</dcterms:modified>
</cp:coreProperties>
</file>